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0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7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8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825A5BF-2A0F-49FB-A8E7-08EBC351900F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D2B34CE-971C-49E8-9EAA-37B702410869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F9143FC-9C2A-47CA-A3EE-42575B7FAEF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909F5FA-1C55-416B-A5EF-30ECFF5036DC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9EB38B-26FB-4286-B6FC-C7C1A6A5BA33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5E2D70-576B-4ADD-8622-357AFCDFBDA8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94A7A2-058D-4292-8279-97D5C8071379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2DDB65-4242-4765-B2A3-548D64FCC99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3BA097-B497-4F70-9A32-794F448DE057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72E0F4-4723-4580-8C0B-4F332D9B95A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E383AE-A2A8-4B37-AAC1-FDE46899F6E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2E58EB7-27CC-426D-A1F7-7B781422F643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259E98-7C72-4B4A-9FF9-72328D82DCE5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8A2ECC-69C4-4F90-AF68-F7DF031D17D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27D1BB-7628-4756-8C4D-04CE703BF405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BD62AF-2F27-417D-B45C-F019AACCC2F0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DD531E-4293-435D-8F64-2A38C9FA14F5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1C82417-B0CA-4E03-8FD3-D25F0005DDB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F07915-11EA-450C-83E8-7E7773B0D76B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75224C-5D2C-4492-8F33-CB8904A54119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4C780C-C132-48D2-BDCD-A6817B39801F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4C2DDC-B5E6-4EF1-B382-430023EFE3F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DB3686-F561-45F2-95FA-B242FD9CA24F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73617D-5BB7-4B0F-9BEE-B6D00A83323A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96396F-5006-4847-A08B-B9F0CE3CA56F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0D2695-794B-4138-BA85-5007CA9899AF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4F081C-1EE8-4E8C-A97A-669BBBCC1D95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FADB5D-A046-4565-960C-00BA9A92A458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18BE87-FD8D-4291-BF70-6DFBFE568316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89C514-C843-4B23-A1B8-9F12288B98A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45642C8-0ED3-4A3C-B89A-DD618421BA4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6C6A82-F898-4DDC-A999-A7A2D3896CA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9E8E9F0-B6E1-4F38-8D3C-4594EDF8FCC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061539A-7C55-4DE1-A1CD-088ED17820FD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AF90A0E-28D0-4489-B5AF-1E0C4F41F053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BC8310E-E4CF-4CF3-9297-6128E5A95DE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3787560" cy="1987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E30C3F0-D2A5-4465-AEE8-C89BEFA8244D}" type="slidenum">
              <a:rPr b="0" lang="en" sz="1000" spc="-1" strike="noStrike">
                <a:solidFill>
                  <a:srgbClr val="595959"/>
                </a:solidFill>
                <a:latin typeface="Lato"/>
                <a:ea typeface="Lato"/>
              </a:rPr>
              <a:t>57</a:t>
            </a:fld>
            <a:endParaRPr b="0" lang="en-US" sz="1000" spc="-1" strike="noStrike">
              <a:latin typeface="Times New Roman"/>
            </a:endParaRPr>
          </a:p>
        </p:txBody>
      </p:sp>
      <p:grpSp>
        <p:nvGrpSpPr>
          <p:cNvPr id="2" name="Google Shape;13;p2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3" name="Google Shape;14;p2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Google Shape;15;p2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" name="Google Shape;16;p2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91;p11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" name="Google Shape;92;p11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5" name="Google Shape;93;p11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Google Shape;94;p11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68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174280" y="1352520"/>
            <a:ext cx="3373920" cy="3025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Outli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ne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3E08491-8484-4245-8E4D-19935729C28D}" type="slidenum">
              <a:rPr b="0" lang="en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50;p5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7" name="Google Shape;51;p5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88" name="Google Shape;52;p5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Google Shape;53;p5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136EAA7-8333-469D-9994-E0D7DF7AF86B}" type="slidenum">
              <a:rPr b="0" lang="en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distrowatch.com/images/other/distro-family-tree.png" TargetMode="External"/><Relationship Id="rId2" Type="http://schemas.openxmlformats.org/officeDocument/2006/relationships/hyperlink" Target="https://distrowatch.com/" TargetMode="Externa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hyperlink" Target="https://stackoverflow.com/questions/11828270/how-do-i-exit-the-vim-editor" TargetMode="External"/><Relationship Id="rId4" Type="http://schemas.openxmlformats.org/officeDocument/2006/relationships/hyperlink" Target="https://vim-adventures.com/" TargetMode="External"/><Relationship Id="rId5" Type="http://schemas.openxmlformats.org/officeDocument/2006/relationships/hyperlink" Target="https://coderwall.com/p/adv71w/basic-vim-commands-for-getting-started" TargetMode="External"/><Relationship Id="rId6" Type="http://schemas.openxmlformats.org/officeDocument/2006/relationships/slideLayout" Target="../slideLayouts/slideLayout2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2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www.tecmint.com/install-reactjs-on-ubuntu/" TargetMode="External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7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x5MhydijWmc" TargetMode="External"/><Relationship Id="rId2" Type="http://schemas.openxmlformats.org/officeDocument/2006/relationships/hyperlink" Target="https://ubuntu.com/wsl" TargetMode="External"/><Relationship Id="rId3" Type="http://schemas.openxmlformats.org/officeDocument/2006/relationships/hyperlink" Target="https://itsfoss.com/install-ubuntu-1404-dual-boot-mode-windows-8-81-uefi/" TargetMode="External"/><Relationship Id="rId4" Type="http://schemas.openxmlformats.org/officeDocument/2006/relationships/hyperlink" Target="https://itsfoss.com/install-ubuntu-1404-dual-boot-mode-windows-8-81-uefi/" TargetMode="External"/><Relationship Id="rId5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29360" y="1143000"/>
            <a:ext cx="4491000" cy="144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200" spc="-1" strike="noStrike">
                <a:solidFill>
                  <a:srgbClr val="1a1a1a"/>
                </a:solidFill>
                <a:latin typeface="Raleway"/>
                <a:ea typeface="Raleway"/>
              </a:rPr>
              <a:t>Linux </a:t>
            </a:r>
            <a:r>
              <a:rPr b="1" lang="en" sz="4200" spc="-1" strike="noStrike">
                <a:solidFill>
                  <a:srgbClr val="1a1a1a"/>
                </a:solidFill>
                <a:latin typeface="Raleway"/>
                <a:ea typeface="Raleway"/>
              </a:rPr>
              <a:t>Operati</a:t>
            </a:r>
            <a:r>
              <a:rPr b="1" lang="en" sz="4200" spc="-1" strike="noStrike">
                <a:solidFill>
                  <a:srgbClr val="1a1a1a"/>
                </a:solidFill>
                <a:latin typeface="Raleway"/>
                <a:ea typeface="Raleway"/>
              </a:rPr>
              <a:t>ng </a:t>
            </a:r>
            <a:r>
              <a:rPr b="1" lang="en" sz="4200" spc="-1" strike="noStrike">
                <a:solidFill>
                  <a:srgbClr val="1a1a1a"/>
                </a:solidFill>
                <a:latin typeface="Raleway"/>
                <a:ea typeface="Raleway"/>
              </a:rPr>
              <a:t>System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Google Shape;136;p17" descr=""/>
          <p:cNvPicPr/>
          <p:nvPr/>
        </p:nvPicPr>
        <p:blipFill>
          <a:blip r:embed="rId1"/>
          <a:stretch/>
        </p:blipFill>
        <p:spPr>
          <a:xfrm>
            <a:off x="5385600" y="1315080"/>
            <a:ext cx="2773440" cy="321264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784440" y="3291120"/>
            <a:ext cx="3787560" cy="823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Lato"/>
                <a:ea typeface="Lato"/>
              </a:rPr>
              <a:t>GSG Cloud COmputing  Boot Camp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32" name="Google Shape;138;p17" descr=""/>
          <p:cNvPicPr/>
          <p:nvPr/>
        </p:nvPicPr>
        <p:blipFill>
          <a:blip r:embed="rId2"/>
          <a:stretch/>
        </p:blipFill>
        <p:spPr>
          <a:xfrm>
            <a:off x="59400" y="4420440"/>
            <a:ext cx="1218960" cy="64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825280" y="1286280"/>
            <a:ext cx="3493080" cy="891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200" spc="-1" strike="noStrike">
                <a:solidFill>
                  <a:srgbClr val="1a1a1a"/>
                </a:solidFill>
                <a:latin typeface="Raleway"/>
                <a:ea typeface="Raleway"/>
              </a:rPr>
              <a:t>Unix &amp; Linux Introduction.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79440" y="1346760"/>
            <a:ext cx="419220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Operating system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379440" y="2118960"/>
            <a:ext cx="5289120" cy="905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is system software that manages computer hardware, software resources, and provides common services for computer programs.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Google Shape;205;p27" descr=""/>
          <p:cNvPicPr/>
          <p:nvPr/>
        </p:nvPicPr>
        <p:blipFill>
          <a:blip r:embed="rId1"/>
          <a:stretch/>
        </p:blipFill>
        <p:spPr>
          <a:xfrm>
            <a:off x="6218640" y="1145520"/>
            <a:ext cx="2100600" cy="310896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206;p27" descr=""/>
          <p:cNvPicPr/>
          <p:nvPr/>
        </p:nvPicPr>
        <p:blipFill>
          <a:blip r:embed="rId2"/>
          <a:stretch/>
        </p:blipFill>
        <p:spPr>
          <a:xfrm>
            <a:off x="3779640" y="3438720"/>
            <a:ext cx="1888920" cy="138420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207;p27" descr=""/>
          <p:cNvPicPr/>
          <p:nvPr/>
        </p:nvPicPr>
        <p:blipFill>
          <a:blip r:embed="rId3"/>
          <a:stretch/>
        </p:blipFill>
        <p:spPr>
          <a:xfrm>
            <a:off x="1776600" y="3723120"/>
            <a:ext cx="849240" cy="81576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08;p27" descr=""/>
          <p:cNvPicPr/>
          <p:nvPr/>
        </p:nvPicPr>
        <p:blipFill>
          <a:blip r:embed="rId4"/>
          <a:stretch/>
        </p:blipFill>
        <p:spPr>
          <a:xfrm>
            <a:off x="2999160" y="3595680"/>
            <a:ext cx="912240" cy="107028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209;p27" descr=""/>
          <p:cNvPicPr/>
          <p:nvPr/>
        </p:nvPicPr>
        <p:blipFill>
          <a:blip r:embed="rId5"/>
          <a:stretch/>
        </p:blipFill>
        <p:spPr>
          <a:xfrm>
            <a:off x="379440" y="3538080"/>
            <a:ext cx="1023480" cy="118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23280" y="1143000"/>
            <a:ext cx="53917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Operating System Anatomy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Google Shape;215;p28"/>
          <p:cNvSpPr/>
          <p:nvPr/>
        </p:nvSpPr>
        <p:spPr>
          <a:xfrm>
            <a:off x="5422680" y="991440"/>
            <a:ext cx="3290040" cy="3290040"/>
          </a:xfrm>
          <a:prstGeom prst="ellipse">
            <a:avLst/>
          </a:prstGeom>
          <a:solidFill>
            <a:srgbClr val="f3f3f3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216;p28"/>
          <p:cNvSpPr/>
          <p:nvPr/>
        </p:nvSpPr>
        <p:spPr>
          <a:xfrm>
            <a:off x="5898600" y="1467360"/>
            <a:ext cx="2338560" cy="233856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f3f3f3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217;p28"/>
          <p:cNvSpPr/>
          <p:nvPr/>
        </p:nvSpPr>
        <p:spPr>
          <a:xfrm>
            <a:off x="5898600" y="1467360"/>
            <a:ext cx="2338560" cy="2338560"/>
          </a:xfrm>
          <a:prstGeom prst="pie">
            <a:avLst>
              <a:gd name="adj1" fmla="val 0"/>
              <a:gd name="adj2" fmla="val 10801079"/>
            </a:avLst>
          </a:prstGeom>
          <a:solidFill>
            <a:srgbClr val="f3f3f3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Google Shape;218;p28"/>
          <p:cNvSpPr/>
          <p:nvPr/>
        </p:nvSpPr>
        <p:spPr>
          <a:xfrm>
            <a:off x="6333120" y="1901880"/>
            <a:ext cx="1468800" cy="1468800"/>
          </a:xfrm>
          <a:prstGeom prst="ellipse">
            <a:avLst/>
          </a:prstGeom>
          <a:solidFill>
            <a:srgbClr val="f3f3f3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219;p28"/>
          <p:cNvSpPr/>
          <p:nvPr/>
        </p:nvSpPr>
        <p:spPr>
          <a:xfrm>
            <a:off x="6675840" y="2371680"/>
            <a:ext cx="7837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Kernel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Google Shape;220;p28"/>
          <p:cNvSpPr/>
          <p:nvPr/>
        </p:nvSpPr>
        <p:spPr>
          <a:xfrm>
            <a:off x="6474600" y="1067040"/>
            <a:ext cx="118584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Application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1" name="Google Shape;221;p28"/>
          <p:cNvSpPr/>
          <p:nvPr/>
        </p:nvSpPr>
        <p:spPr>
          <a:xfrm>
            <a:off x="5975280" y="1805400"/>
            <a:ext cx="7837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Shell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2" name="Google Shape;222;p28"/>
          <p:cNvSpPr/>
          <p:nvPr/>
        </p:nvSpPr>
        <p:spPr>
          <a:xfrm>
            <a:off x="6314040" y="3319200"/>
            <a:ext cx="14688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Library Routines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273960" y="2081880"/>
            <a:ext cx="4192200" cy="682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Kernel </a:t>
            </a: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is the main layer between the OS and hardware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273960" y="2885040"/>
            <a:ext cx="4192200" cy="682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Shell </a:t>
            </a: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is a software interface that's often a command line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interface that enables the user to interact with the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computer.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273960" y="3822840"/>
            <a:ext cx="4192200" cy="682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Library Routines </a:t>
            </a: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is a debugged block of code </a:t>
            </a:r>
            <a:br>
              <a:rPr sz="1300"/>
            </a:b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(procedure, function etc), often designed to handle commonly occurring problems or tasks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79440" y="1346760"/>
            <a:ext cx="419220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Unix VS Linux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273960" y="2310480"/>
            <a:ext cx="5289120" cy="905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Unix</a:t>
            </a: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is a family of multitasking, multi-user computer operating systems that derive from the original AT&amp;T Unix, whose development started in the 1970s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Google Shape;232;p29" descr=""/>
          <p:cNvPicPr/>
          <p:nvPr/>
        </p:nvPicPr>
        <p:blipFill>
          <a:blip r:embed="rId1"/>
          <a:stretch/>
        </p:blipFill>
        <p:spPr>
          <a:xfrm>
            <a:off x="5706360" y="1634760"/>
            <a:ext cx="3047760" cy="225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79440" y="1346760"/>
            <a:ext cx="419220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Unix VS Linux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Google Shape;238;p30" descr=""/>
          <p:cNvPicPr/>
          <p:nvPr/>
        </p:nvPicPr>
        <p:blipFill>
          <a:blip r:embed="rId1"/>
          <a:stretch/>
        </p:blipFill>
        <p:spPr>
          <a:xfrm>
            <a:off x="2539800" y="1059480"/>
            <a:ext cx="6441840" cy="3701160"/>
          </a:xfrm>
          <a:prstGeom prst="rect">
            <a:avLst/>
          </a:prstGeom>
          <a:ln w="0">
            <a:noFill/>
          </a:ln>
        </p:spPr>
      </p:pic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379440" y="2317320"/>
            <a:ext cx="2313360" cy="1806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Free software </a:t>
            </a: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users have the freedom to run, copy, distribute, study, change and improve the software.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79440" y="1346760"/>
            <a:ext cx="419220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Unix VS Linux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Google Shape;245;p31" descr=""/>
          <p:cNvPicPr/>
          <p:nvPr/>
        </p:nvPicPr>
        <p:blipFill>
          <a:blip r:embed="rId1"/>
          <a:stretch/>
        </p:blipFill>
        <p:spPr>
          <a:xfrm>
            <a:off x="4858560" y="1452240"/>
            <a:ext cx="1688760" cy="1650600"/>
          </a:xfrm>
          <a:prstGeom prst="rect">
            <a:avLst/>
          </a:prstGeom>
          <a:ln w="0">
            <a:noFill/>
          </a:ln>
        </p:spPr>
      </p:pic>
      <p:pic>
        <p:nvPicPr>
          <p:cNvPr id="184" name="Google Shape;246;p31" descr=""/>
          <p:cNvPicPr/>
          <p:nvPr/>
        </p:nvPicPr>
        <p:blipFill>
          <a:blip r:embed="rId2"/>
          <a:stretch/>
        </p:blipFill>
        <p:spPr>
          <a:xfrm>
            <a:off x="7050960" y="1366560"/>
            <a:ext cx="1407600" cy="1821240"/>
          </a:xfrm>
          <a:prstGeom prst="rect">
            <a:avLst/>
          </a:prstGeom>
          <a:ln w="0">
            <a:noFill/>
          </a:ln>
        </p:spPr>
      </p:pic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379440" y="2088720"/>
            <a:ext cx="4192200" cy="682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GNU project </a:t>
            </a: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(GNU is Not Unix). His goal was to make an operating system that was freely available to everyone.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379440" y="3668040"/>
            <a:ext cx="4192200" cy="682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Linux</a:t>
            </a: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 Kernel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is a free and open-source, multitasking, Unix-like operating system kernel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Google Shape;249;p31" descr=""/>
          <p:cNvPicPr/>
          <p:nvPr/>
        </p:nvPicPr>
        <p:blipFill>
          <a:blip r:embed="rId3"/>
          <a:stretch/>
        </p:blipFill>
        <p:spPr>
          <a:xfrm>
            <a:off x="6905160" y="3466800"/>
            <a:ext cx="1699920" cy="1274760"/>
          </a:xfrm>
          <a:prstGeom prst="rect">
            <a:avLst/>
          </a:prstGeom>
          <a:ln w="0">
            <a:noFill/>
          </a:ln>
        </p:spPr>
      </p:pic>
      <p:pic>
        <p:nvPicPr>
          <p:cNvPr id="188" name="Google Shape;250;p31" descr=""/>
          <p:cNvPicPr/>
          <p:nvPr/>
        </p:nvPicPr>
        <p:blipFill>
          <a:blip r:embed="rId4"/>
          <a:stretch/>
        </p:blipFill>
        <p:spPr>
          <a:xfrm>
            <a:off x="5226480" y="3466800"/>
            <a:ext cx="1023480" cy="118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79440" y="1346760"/>
            <a:ext cx="261036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Linux Distros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27320" y="2571840"/>
            <a:ext cx="2313360" cy="445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Distros Family Tree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27320" y="3282480"/>
            <a:ext cx="2313360" cy="445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Distro Watch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Google Shape;258;p32" descr=""/>
          <p:cNvPicPr/>
          <p:nvPr/>
        </p:nvPicPr>
        <p:blipFill>
          <a:blip r:embed="rId3"/>
          <a:stretch/>
        </p:blipFill>
        <p:spPr>
          <a:xfrm>
            <a:off x="4551840" y="1147320"/>
            <a:ext cx="1004760" cy="1004760"/>
          </a:xfrm>
          <a:prstGeom prst="rect">
            <a:avLst/>
          </a:prstGeom>
          <a:ln w="0">
            <a:noFill/>
          </a:ln>
        </p:spPr>
      </p:pic>
      <p:pic>
        <p:nvPicPr>
          <p:cNvPr id="193" name="Google Shape;259;p32" descr=""/>
          <p:cNvPicPr/>
          <p:nvPr/>
        </p:nvPicPr>
        <p:blipFill>
          <a:blip r:embed="rId4"/>
          <a:stretch/>
        </p:blipFill>
        <p:spPr>
          <a:xfrm>
            <a:off x="5987160" y="1161720"/>
            <a:ext cx="948600" cy="948600"/>
          </a:xfrm>
          <a:prstGeom prst="rect">
            <a:avLst/>
          </a:prstGeom>
          <a:ln w="0">
            <a:noFill/>
          </a:ln>
        </p:spPr>
      </p:pic>
      <p:pic>
        <p:nvPicPr>
          <p:cNvPr id="194" name="Google Shape;260;p32" descr=""/>
          <p:cNvPicPr/>
          <p:nvPr/>
        </p:nvPicPr>
        <p:blipFill>
          <a:blip r:embed="rId5"/>
          <a:stretch/>
        </p:blipFill>
        <p:spPr>
          <a:xfrm>
            <a:off x="7334640" y="3606480"/>
            <a:ext cx="1260720" cy="1260720"/>
          </a:xfrm>
          <a:prstGeom prst="rect">
            <a:avLst/>
          </a:prstGeom>
          <a:ln w="0">
            <a:noFill/>
          </a:ln>
        </p:spPr>
      </p:pic>
      <p:pic>
        <p:nvPicPr>
          <p:cNvPr id="195" name="Google Shape;261;p32" descr=""/>
          <p:cNvPicPr/>
          <p:nvPr/>
        </p:nvPicPr>
        <p:blipFill>
          <a:blip r:embed="rId6"/>
          <a:stretch/>
        </p:blipFill>
        <p:spPr>
          <a:xfrm>
            <a:off x="4466880" y="2523960"/>
            <a:ext cx="1047600" cy="1047600"/>
          </a:xfrm>
          <a:prstGeom prst="rect">
            <a:avLst/>
          </a:prstGeom>
          <a:ln w="0">
            <a:noFill/>
          </a:ln>
        </p:spPr>
      </p:pic>
      <p:pic>
        <p:nvPicPr>
          <p:cNvPr id="196" name="Google Shape;262;p32" descr=""/>
          <p:cNvPicPr/>
          <p:nvPr/>
        </p:nvPicPr>
        <p:blipFill>
          <a:blip r:embed="rId7"/>
          <a:stretch/>
        </p:blipFill>
        <p:spPr>
          <a:xfrm>
            <a:off x="5988240" y="2594520"/>
            <a:ext cx="948600" cy="948600"/>
          </a:xfrm>
          <a:prstGeom prst="rect">
            <a:avLst/>
          </a:prstGeom>
          <a:ln w="0">
            <a:noFill/>
          </a:ln>
        </p:spPr>
      </p:pic>
      <p:pic>
        <p:nvPicPr>
          <p:cNvPr id="197" name="Google Shape;263;p32" descr=""/>
          <p:cNvPicPr/>
          <p:nvPr/>
        </p:nvPicPr>
        <p:blipFill>
          <a:blip r:embed="rId8"/>
          <a:stretch/>
        </p:blipFill>
        <p:spPr>
          <a:xfrm>
            <a:off x="6798600" y="2036520"/>
            <a:ext cx="1994040" cy="112140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264;p32" descr=""/>
          <p:cNvPicPr/>
          <p:nvPr/>
        </p:nvPicPr>
        <p:blipFill>
          <a:blip r:embed="rId9"/>
          <a:stretch/>
        </p:blipFill>
        <p:spPr>
          <a:xfrm>
            <a:off x="3396600" y="3644280"/>
            <a:ext cx="948600" cy="1201680"/>
          </a:xfrm>
          <a:prstGeom prst="rect">
            <a:avLst/>
          </a:prstGeom>
          <a:ln w="0">
            <a:noFill/>
          </a:ln>
        </p:spPr>
      </p:pic>
      <p:pic>
        <p:nvPicPr>
          <p:cNvPr id="199" name="Google Shape;265;p32" descr=""/>
          <p:cNvPicPr/>
          <p:nvPr/>
        </p:nvPicPr>
        <p:blipFill>
          <a:blip r:embed="rId10"/>
          <a:stretch/>
        </p:blipFill>
        <p:spPr>
          <a:xfrm>
            <a:off x="3161520" y="2116440"/>
            <a:ext cx="1004760" cy="1004760"/>
          </a:xfrm>
          <a:prstGeom prst="rect">
            <a:avLst/>
          </a:prstGeom>
          <a:ln w="0">
            <a:noFill/>
          </a:ln>
        </p:spPr>
      </p:pic>
      <p:pic>
        <p:nvPicPr>
          <p:cNvPr id="200" name="Google Shape;266;p32" descr=""/>
          <p:cNvPicPr/>
          <p:nvPr/>
        </p:nvPicPr>
        <p:blipFill>
          <a:blip r:embed="rId11"/>
          <a:stretch/>
        </p:blipFill>
        <p:spPr>
          <a:xfrm>
            <a:off x="5202360" y="3786840"/>
            <a:ext cx="1121760" cy="112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79440" y="1143000"/>
            <a:ext cx="261036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Why Linux?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379440" y="2088720"/>
            <a:ext cx="4192200" cy="387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2021 Statistics </a:t>
            </a: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Google Shape;273;p33"/>
          <p:cNvSpPr/>
          <p:nvPr/>
        </p:nvSpPr>
        <p:spPr>
          <a:xfrm>
            <a:off x="379440" y="2571840"/>
            <a:ext cx="4813200" cy="166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96.3% of the world’s top 1 million servers run on Linux.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50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90% of all cloud infrastructure operates on Linux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50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Out of the top 25 websites in the world, only 2 aren’t using Linux.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50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Linux kernel runs on 81% - 86% of all Smartphones.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04" name="Google Shape;274;p33" descr=""/>
          <p:cNvPicPr/>
          <p:nvPr/>
        </p:nvPicPr>
        <p:blipFill>
          <a:blip r:embed="rId1"/>
          <a:stretch/>
        </p:blipFill>
        <p:spPr>
          <a:xfrm>
            <a:off x="6293520" y="3005640"/>
            <a:ext cx="1676880" cy="1967400"/>
          </a:xfrm>
          <a:prstGeom prst="rect">
            <a:avLst/>
          </a:prstGeom>
          <a:ln w="0">
            <a:noFill/>
          </a:ln>
        </p:spPr>
      </p:pic>
      <p:pic>
        <p:nvPicPr>
          <p:cNvPr id="205" name="Google Shape;275;p33" descr=""/>
          <p:cNvPicPr/>
          <p:nvPr/>
        </p:nvPicPr>
        <p:blipFill>
          <a:blip r:embed="rId2"/>
          <a:stretch/>
        </p:blipFill>
        <p:spPr>
          <a:xfrm>
            <a:off x="5595840" y="997560"/>
            <a:ext cx="2987280" cy="168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88800" y="1206720"/>
            <a:ext cx="261036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Why Linux?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Google Shape;281;p34"/>
          <p:cNvSpPr/>
          <p:nvPr/>
        </p:nvSpPr>
        <p:spPr>
          <a:xfrm>
            <a:off x="580680" y="2217240"/>
            <a:ext cx="4813200" cy="19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50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Open Source.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50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Security.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50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Free to use (Low Cost).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50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Large Community Support.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50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Stability (Reliability)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50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Perfect For Programmers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2825280" y="1286280"/>
            <a:ext cx="3493080" cy="891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200" spc="-1" strike="noStrike">
                <a:solidFill>
                  <a:srgbClr val="1a1a1a"/>
                </a:solidFill>
                <a:latin typeface="Raleway"/>
                <a:ea typeface="Raleway"/>
              </a:rPr>
              <a:t>Unix &amp; Linux Introduction.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/>
          </p:nvPr>
        </p:nvSpPr>
        <p:spPr>
          <a:xfrm>
            <a:off x="5174280" y="1352520"/>
            <a:ext cx="3373920" cy="3025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1" lang="en" sz="700" spc="-1" strike="noStrike">
                <a:solidFill>
                  <a:srgbClr val="ffffff"/>
                </a:solidFill>
                <a:latin typeface="Lato"/>
                <a:ea typeface="Lato"/>
              </a:rPr>
              <a:t>1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Google Shape;144;p18"/>
          <p:cNvSpPr/>
          <p:nvPr/>
        </p:nvSpPr>
        <p:spPr>
          <a:xfrm>
            <a:off x="418680" y="1319760"/>
            <a:ext cx="299952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   </a:t>
            </a: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Content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35" name="Google Shape;145;p18"/>
          <p:cNvSpPr/>
          <p:nvPr/>
        </p:nvSpPr>
        <p:spPr>
          <a:xfrm>
            <a:off x="5213520" y="896760"/>
            <a:ext cx="3295800" cy="39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Installation Options.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●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Unix &amp; Linux Introduction.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●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CLI &amp;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Basic shell commands.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●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Handling Files &amp; Text Editors.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●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User Permissions.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●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Package Management.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●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Shell Scripting. 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Lato"/>
              <a:buChar char="●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Automation &amp; Cron Jobs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Shell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Google Shape;292;p36"/>
          <p:cNvSpPr/>
          <p:nvPr/>
        </p:nvSpPr>
        <p:spPr>
          <a:xfrm>
            <a:off x="1156320" y="2009880"/>
            <a:ext cx="5202360" cy="86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A Shell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provides you with an interface to the Unix system. It gathers input from you and executes programs based on that input. When a program finishes executing, it displays that program's output.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1" name="Google Shape;293;p36"/>
          <p:cNvSpPr/>
          <p:nvPr/>
        </p:nvSpPr>
        <p:spPr>
          <a:xfrm>
            <a:off x="1156320" y="3406320"/>
            <a:ext cx="5202360" cy="86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REPL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Read Evaluate Print Loop. It's basically an interactive way of programming where you're writing one line of code at a time, feeding data in and out of little programs.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Shell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Google Shape;299;p37"/>
          <p:cNvSpPr/>
          <p:nvPr/>
        </p:nvSpPr>
        <p:spPr>
          <a:xfrm>
            <a:off x="1156320" y="2009880"/>
            <a:ext cx="5202360" cy="152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There are many kind of shells: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Bourne shell (sh)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Korn shell (ksh)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Bourne Again shell (bash)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Z shell (zsh))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4" name="Google Shape;300;p37"/>
          <p:cNvSpPr/>
          <p:nvPr/>
        </p:nvSpPr>
        <p:spPr>
          <a:xfrm>
            <a:off x="1156320" y="4242240"/>
            <a:ext cx="520236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Your shell is running inside some sort of emulator.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5" name="Google Shape;301;p37"/>
          <p:cNvSpPr/>
          <p:nvPr/>
        </p:nvSpPr>
        <p:spPr>
          <a:xfrm>
            <a:off x="1465920" y="368100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"$SHELL"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Basic Command Structure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Google Shape;307;p38"/>
          <p:cNvSpPr/>
          <p:nvPr/>
        </p:nvSpPr>
        <p:spPr>
          <a:xfrm>
            <a:off x="956520" y="2642400"/>
            <a:ext cx="520236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Desktop is an argument that we are passing to the command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8" name="Google Shape;308;p38"/>
          <p:cNvSpPr/>
          <p:nvPr/>
        </p:nvSpPr>
        <p:spPr>
          <a:xfrm>
            <a:off x="1388160" y="20480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cd /Desktop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9" name="Google Shape;309;p38"/>
          <p:cNvSpPr/>
          <p:nvPr/>
        </p:nvSpPr>
        <p:spPr>
          <a:xfrm>
            <a:off x="1031040" y="3994560"/>
            <a:ext cx="52023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-l is a flag (bits of information that change how the command works. ls)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20" name="Google Shape;310;p38"/>
          <p:cNvSpPr/>
          <p:nvPr/>
        </p:nvSpPr>
        <p:spPr>
          <a:xfrm>
            <a:off x="1463040" y="340020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ls -l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Understand a command options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Google Shape;316;p39"/>
          <p:cNvSpPr/>
          <p:nvPr/>
        </p:nvSpPr>
        <p:spPr>
          <a:xfrm>
            <a:off x="4628880" y="2028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whatis 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3" name="Google Shape;317;p39"/>
          <p:cNvSpPr/>
          <p:nvPr/>
        </p:nvSpPr>
        <p:spPr>
          <a:xfrm>
            <a:off x="363960" y="2020320"/>
            <a:ext cx="42645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Display one-line manual page descriptions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4" name="Google Shape;318;p39"/>
          <p:cNvSpPr/>
          <p:nvPr/>
        </p:nvSpPr>
        <p:spPr>
          <a:xfrm>
            <a:off x="4628880" y="26557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man 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" name="Google Shape;319;p39"/>
          <p:cNvSpPr/>
          <p:nvPr/>
        </p:nvSpPr>
        <p:spPr>
          <a:xfrm>
            <a:off x="363960" y="2670480"/>
            <a:ext cx="39823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Display the whole command’s manual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6" name="Google Shape;320;p39"/>
          <p:cNvSpPr/>
          <p:nvPr/>
        </p:nvSpPr>
        <p:spPr>
          <a:xfrm>
            <a:off x="4637880" y="34210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ls --help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7" name="Google Shape;321;p39"/>
          <p:cNvSpPr/>
          <p:nvPr/>
        </p:nvSpPr>
        <p:spPr>
          <a:xfrm>
            <a:off x="449280" y="3436200"/>
            <a:ext cx="39823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Show some info about a command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8" name="Google Shape;322;p39"/>
          <p:cNvSpPr/>
          <p:nvPr/>
        </p:nvSpPr>
        <p:spPr>
          <a:xfrm>
            <a:off x="4647240" y="41482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which 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9" name="Google Shape;323;p39"/>
          <p:cNvSpPr/>
          <p:nvPr/>
        </p:nvSpPr>
        <p:spPr>
          <a:xfrm>
            <a:off x="458280" y="4163040"/>
            <a:ext cx="41698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Show the location of a command 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Files Management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Google Shape;329;p40" descr=""/>
          <p:cNvPicPr/>
          <p:nvPr/>
        </p:nvPicPr>
        <p:blipFill>
          <a:blip r:embed="rId1"/>
          <a:srcRect l="0" t="9569" r="0" b="27994"/>
          <a:stretch/>
        </p:blipFill>
        <p:spPr>
          <a:xfrm>
            <a:off x="2977920" y="2073600"/>
            <a:ext cx="5850000" cy="2738880"/>
          </a:xfrm>
          <a:prstGeom prst="rect">
            <a:avLst/>
          </a:prstGeom>
          <a:ln w="0">
            <a:noFill/>
          </a:ln>
        </p:spPr>
      </p:pic>
      <p:sp>
        <p:nvSpPr>
          <p:cNvPr id="232" name="Google Shape;330;p40"/>
          <p:cNvSpPr/>
          <p:nvPr/>
        </p:nvSpPr>
        <p:spPr>
          <a:xfrm>
            <a:off x="326520" y="2688120"/>
            <a:ext cx="2442600" cy="12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/ (Root)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: Primary hierarchy root and root directory of the entire file system hierarchy.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Files Management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Google Shape;336;p41"/>
          <p:cNvSpPr/>
          <p:nvPr/>
        </p:nvSpPr>
        <p:spPr>
          <a:xfrm>
            <a:off x="594720" y="2041920"/>
            <a:ext cx="481320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Home Directory: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is a directory for a particular user of the system and consists of individual files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35" name="Google Shape;337;p41"/>
          <p:cNvSpPr/>
          <p:nvPr/>
        </p:nvSpPr>
        <p:spPr>
          <a:xfrm>
            <a:off x="4566240" y="39319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pwd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6" name="Google Shape;338;p41"/>
          <p:cNvSpPr/>
          <p:nvPr/>
        </p:nvSpPr>
        <p:spPr>
          <a:xfrm>
            <a:off x="476280" y="3924360"/>
            <a:ext cx="4014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Print the current working directory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7" name="Google Shape;339;p41"/>
          <p:cNvSpPr/>
          <p:nvPr/>
        </p:nvSpPr>
        <p:spPr>
          <a:xfrm>
            <a:off x="594720" y="2880360"/>
            <a:ext cx="481320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Current Directory: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the directory in which the user is currently working in.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Files &amp; Directories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Google Shape;345;p42"/>
          <p:cNvSpPr/>
          <p:nvPr/>
        </p:nvSpPr>
        <p:spPr>
          <a:xfrm>
            <a:off x="3409560" y="2028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0" name="Google Shape;346;p42"/>
          <p:cNvSpPr/>
          <p:nvPr/>
        </p:nvSpPr>
        <p:spPr>
          <a:xfrm>
            <a:off x="363960" y="2020320"/>
            <a:ext cx="31431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Navigating the file system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1" name="Google Shape;347;p42"/>
          <p:cNvSpPr/>
          <p:nvPr/>
        </p:nvSpPr>
        <p:spPr>
          <a:xfrm>
            <a:off x="3409560" y="26557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2" name="Google Shape;348;p42"/>
          <p:cNvSpPr/>
          <p:nvPr/>
        </p:nvSpPr>
        <p:spPr>
          <a:xfrm>
            <a:off x="363960" y="267048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list directory contents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3" name="Google Shape;349;p42"/>
          <p:cNvSpPr/>
          <p:nvPr/>
        </p:nvSpPr>
        <p:spPr>
          <a:xfrm>
            <a:off x="967320" y="3321000"/>
            <a:ext cx="656244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Hidden Files: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An invisible file is one, the first character of which is the dot or the period character (.) Used usually to store configuration information.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44" name="Google Shape;350;p42"/>
          <p:cNvSpPr/>
          <p:nvPr/>
        </p:nvSpPr>
        <p:spPr>
          <a:xfrm>
            <a:off x="967320" y="4036320"/>
            <a:ext cx="6562440" cy="9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Single dot (.)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This represents the current directory.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Double dot (..)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This represents the parent directory.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Files &amp; Directories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Google Shape;356;p43"/>
          <p:cNvSpPr/>
          <p:nvPr/>
        </p:nvSpPr>
        <p:spPr>
          <a:xfrm>
            <a:off x="3699000" y="2712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sudo apt install tree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7" name="Google Shape;357;p43"/>
          <p:cNvSpPr/>
          <p:nvPr/>
        </p:nvSpPr>
        <p:spPr>
          <a:xfrm>
            <a:off x="729360" y="272736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Install Tree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8" name="Google Shape;358;p43"/>
          <p:cNvSpPr/>
          <p:nvPr/>
        </p:nvSpPr>
        <p:spPr>
          <a:xfrm>
            <a:off x="3708000" y="34394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tree -L 2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9" name="Google Shape;359;p43"/>
          <p:cNvSpPr/>
          <p:nvPr/>
        </p:nvSpPr>
        <p:spPr>
          <a:xfrm>
            <a:off x="814680" y="345420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Tree view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Files &amp; Directories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Google Shape;365;p44"/>
          <p:cNvSpPr/>
          <p:nvPr/>
        </p:nvSpPr>
        <p:spPr>
          <a:xfrm>
            <a:off x="3409560" y="2028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mkdir dirname  -p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2" name="Google Shape;366;p44"/>
          <p:cNvSpPr/>
          <p:nvPr/>
        </p:nvSpPr>
        <p:spPr>
          <a:xfrm>
            <a:off x="363960" y="2020320"/>
            <a:ext cx="31431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Creating Directories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3" name="Google Shape;367;p44"/>
          <p:cNvSpPr/>
          <p:nvPr/>
        </p:nvSpPr>
        <p:spPr>
          <a:xfrm>
            <a:off x="3409560" y="26557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rmdir dirname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4" name="Google Shape;368;p44"/>
          <p:cNvSpPr/>
          <p:nvPr/>
        </p:nvSpPr>
        <p:spPr>
          <a:xfrm>
            <a:off x="363960" y="267048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Removing Directories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5" name="Google Shape;369;p44"/>
          <p:cNvSpPr/>
          <p:nvPr/>
        </p:nvSpPr>
        <p:spPr>
          <a:xfrm>
            <a:off x="3418920" y="34210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mv olddir tmp/newdir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Google Shape;370;p44"/>
          <p:cNvSpPr/>
          <p:nvPr/>
        </p:nvSpPr>
        <p:spPr>
          <a:xfrm>
            <a:off x="449280" y="343620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Moving Directory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7" name="Google Shape;371;p44"/>
          <p:cNvSpPr/>
          <p:nvPr/>
        </p:nvSpPr>
        <p:spPr>
          <a:xfrm>
            <a:off x="3427920" y="41482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mv mydir yourdir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Google Shape;372;p44"/>
          <p:cNvSpPr/>
          <p:nvPr/>
        </p:nvSpPr>
        <p:spPr>
          <a:xfrm>
            <a:off x="458280" y="416304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Renaming Directories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Files &amp; Directories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Google Shape;378;p45"/>
          <p:cNvSpPr/>
          <p:nvPr/>
        </p:nvSpPr>
        <p:spPr>
          <a:xfrm>
            <a:off x="3409560" y="2028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touch test.txt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1" name="Google Shape;379;p45"/>
          <p:cNvSpPr/>
          <p:nvPr/>
        </p:nvSpPr>
        <p:spPr>
          <a:xfrm>
            <a:off x="363960" y="2020320"/>
            <a:ext cx="31431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Creating Files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2" name="Google Shape;380;p45"/>
          <p:cNvSpPr/>
          <p:nvPr/>
        </p:nvSpPr>
        <p:spPr>
          <a:xfrm>
            <a:off x="3409560" y="26557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rm filename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3" name="Google Shape;381;p45"/>
          <p:cNvSpPr/>
          <p:nvPr/>
        </p:nvSpPr>
        <p:spPr>
          <a:xfrm>
            <a:off x="363960" y="267048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Removing Files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4" name="Google Shape;382;p45"/>
          <p:cNvSpPr/>
          <p:nvPr/>
        </p:nvSpPr>
        <p:spPr>
          <a:xfrm>
            <a:off x="3418920" y="34210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cp source_file destination_file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" name="Google Shape;383;p45"/>
          <p:cNvSpPr/>
          <p:nvPr/>
        </p:nvSpPr>
        <p:spPr>
          <a:xfrm>
            <a:off x="449280" y="343620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Copying Files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6" name="Google Shape;384;p45"/>
          <p:cNvSpPr/>
          <p:nvPr/>
        </p:nvSpPr>
        <p:spPr>
          <a:xfrm>
            <a:off x="3427920" y="41482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mv old_file new_file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Google Shape;385;p45"/>
          <p:cNvSpPr/>
          <p:nvPr/>
        </p:nvSpPr>
        <p:spPr>
          <a:xfrm>
            <a:off x="458280" y="416304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Renaming Files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825280" y="1286280"/>
            <a:ext cx="3493080" cy="891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200" spc="-1" strike="noStrike">
                <a:solidFill>
                  <a:srgbClr val="1a1a1a"/>
                </a:solidFill>
                <a:latin typeface="Raleway"/>
                <a:ea typeface="Raleway"/>
              </a:rPr>
              <a:t>Installation Options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Files &amp; Directories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Google Shape;391;p46"/>
          <p:cNvSpPr/>
          <p:nvPr/>
        </p:nvSpPr>
        <p:spPr>
          <a:xfrm>
            <a:off x="3866760" y="2028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cat test.txt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0" name="Google Shape;392;p46"/>
          <p:cNvSpPr/>
          <p:nvPr/>
        </p:nvSpPr>
        <p:spPr>
          <a:xfrm>
            <a:off x="363960" y="2020320"/>
            <a:ext cx="31431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Displaying a file content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1" name="Google Shape;393;p46"/>
          <p:cNvSpPr/>
          <p:nvPr/>
        </p:nvSpPr>
        <p:spPr>
          <a:xfrm>
            <a:off x="3866760" y="26557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head test.txt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2" name="Google Shape;394;p46"/>
          <p:cNvSpPr/>
          <p:nvPr/>
        </p:nvSpPr>
        <p:spPr>
          <a:xfrm>
            <a:off x="345960" y="2670480"/>
            <a:ext cx="3294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Showing the first part of a file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3" name="Google Shape;395;p46"/>
          <p:cNvSpPr/>
          <p:nvPr/>
        </p:nvSpPr>
        <p:spPr>
          <a:xfrm>
            <a:off x="3876120" y="34210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tail test.txt  -f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4" name="Google Shape;396;p46"/>
          <p:cNvSpPr/>
          <p:nvPr/>
        </p:nvSpPr>
        <p:spPr>
          <a:xfrm>
            <a:off x="449280" y="3436200"/>
            <a:ext cx="32299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Showing the last part of a file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5" name="Google Shape;397;p46"/>
          <p:cNvSpPr/>
          <p:nvPr/>
        </p:nvSpPr>
        <p:spPr>
          <a:xfrm>
            <a:off x="3885120" y="41482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sudo apt install lolcat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6" name="Google Shape;398;p46"/>
          <p:cNvSpPr/>
          <p:nvPr/>
        </p:nvSpPr>
        <p:spPr>
          <a:xfrm>
            <a:off x="458280" y="416304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Installing lolcat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403;p47"/>
          <p:cNvSpPr/>
          <p:nvPr/>
        </p:nvSpPr>
        <p:spPr>
          <a:xfrm>
            <a:off x="594720" y="2805120"/>
            <a:ext cx="481320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Group: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A collection of users.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Users &amp; Groups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Google Shape;405;p47"/>
          <p:cNvSpPr/>
          <p:nvPr/>
        </p:nvSpPr>
        <p:spPr>
          <a:xfrm>
            <a:off x="594720" y="2041920"/>
            <a:ext cx="481320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User: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Anyone who accesses the resource such as user account, system process or application.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0" name="Google Shape;406;p47"/>
          <p:cNvSpPr/>
          <p:nvPr/>
        </p:nvSpPr>
        <p:spPr>
          <a:xfrm>
            <a:off x="594720" y="3333600"/>
            <a:ext cx="481320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Permissions: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Define how a user should be allowed to access the resources.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1" name="Google Shape;407;p47"/>
          <p:cNvSpPr/>
          <p:nvPr/>
        </p:nvSpPr>
        <p:spPr>
          <a:xfrm>
            <a:off x="660960" y="41720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cat /etc/passwd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Users &amp; Groups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Google Shape;413;p48"/>
          <p:cNvSpPr/>
          <p:nvPr/>
        </p:nvSpPr>
        <p:spPr>
          <a:xfrm>
            <a:off x="893880" y="2089800"/>
            <a:ext cx="7363800" cy="19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Superuser accounts: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These users/accounts may have virtually unlimited privileges, or ownership, over a system. Superuser account privileges may allow.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50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Full read/write/ execute privileges.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50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Creating or installing files or software.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50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Modifying files and settings.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Deleting users and data.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Users &amp; Groups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Google Shape;419;p49"/>
          <p:cNvSpPr/>
          <p:nvPr/>
        </p:nvSpPr>
        <p:spPr>
          <a:xfrm>
            <a:off x="729360" y="2019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cat /etc/passwd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6" name="Google Shape;420;p49" descr=""/>
          <p:cNvPicPr/>
          <p:nvPr/>
        </p:nvPicPr>
        <p:blipFill>
          <a:blip r:embed="rId1"/>
          <a:srcRect l="0" t="27892" r="0" b="0"/>
          <a:stretch/>
        </p:blipFill>
        <p:spPr>
          <a:xfrm>
            <a:off x="1836720" y="2763360"/>
            <a:ext cx="5474160" cy="213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Users &amp; Groups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Google Shape;426;p50"/>
          <p:cNvSpPr/>
          <p:nvPr/>
        </p:nvSpPr>
        <p:spPr>
          <a:xfrm>
            <a:off x="3409560" y="2028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groupadd  missing_semester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9" name="Google Shape;427;p50"/>
          <p:cNvSpPr/>
          <p:nvPr/>
        </p:nvSpPr>
        <p:spPr>
          <a:xfrm>
            <a:off x="363960" y="2020320"/>
            <a:ext cx="2511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Adding new Group: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0" name="Google Shape;428;p50"/>
          <p:cNvSpPr/>
          <p:nvPr/>
        </p:nvSpPr>
        <p:spPr>
          <a:xfrm>
            <a:off x="3409560" y="26557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groupdel missing_semester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1" name="Google Shape;429;p50"/>
          <p:cNvSpPr/>
          <p:nvPr/>
        </p:nvSpPr>
        <p:spPr>
          <a:xfrm>
            <a:off x="363960" y="267048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Deleting a group: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2" name="Google Shape;430;p50"/>
          <p:cNvSpPr/>
          <p:nvPr/>
        </p:nvSpPr>
        <p:spPr>
          <a:xfrm>
            <a:off x="3389040" y="328320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groups gsg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3" name="Google Shape;431;p50"/>
          <p:cNvSpPr/>
          <p:nvPr/>
        </p:nvSpPr>
        <p:spPr>
          <a:xfrm>
            <a:off x="440280" y="3286800"/>
            <a:ext cx="25117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List groups that user belongs to: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4" name="Google Shape;432;p50"/>
          <p:cNvSpPr/>
          <p:nvPr/>
        </p:nvSpPr>
        <p:spPr>
          <a:xfrm>
            <a:off x="3409560" y="39106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getent group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5" name="Google Shape;433;p50"/>
          <p:cNvSpPr/>
          <p:nvPr/>
        </p:nvSpPr>
        <p:spPr>
          <a:xfrm>
            <a:off x="402480" y="3903120"/>
            <a:ext cx="290340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Preview all groups: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275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Users &amp; Groups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Google Shape;439;p51"/>
          <p:cNvSpPr/>
          <p:nvPr/>
        </p:nvSpPr>
        <p:spPr>
          <a:xfrm>
            <a:off x="3409560" y="2028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adduser gsg -gid 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8" name="Google Shape;440;p51"/>
          <p:cNvSpPr/>
          <p:nvPr/>
        </p:nvSpPr>
        <p:spPr>
          <a:xfrm>
            <a:off x="363960" y="2020320"/>
            <a:ext cx="2511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Adding new user: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9" name="Google Shape;441;p51"/>
          <p:cNvSpPr/>
          <p:nvPr/>
        </p:nvSpPr>
        <p:spPr>
          <a:xfrm>
            <a:off x="3409560" y="26557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passwd gsg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Google Shape;442;p51"/>
          <p:cNvSpPr/>
          <p:nvPr/>
        </p:nvSpPr>
        <p:spPr>
          <a:xfrm>
            <a:off x="363960" y="267048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Assigning password to user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01" name="Google Shape;443;p51"/>
          <p:cNvSpPr/>
          <p:nvPr/>
        </p:nvSpPr>
        <p:spPr>
          <a:xfrm>
            <a:off x="3389040" y="328320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userdel gsg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Google Shape;444;p51"/>
          <p:cNvSpPr/>
          <p:nvPr/>
        </p:nvSpPr>
        <p:spPr>
          <a:xfrm>
            <a:off x="440280" y="3286800"/>
            <a:ext cx="2511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Removing  user: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03" name="Google Shape;445;p51"/>
          <p:cNvSpPr/>
          <p:nvPr/>
        </p:nvSpPr>
        <p:spPr>
          <a:xfrm>
            <a:off x="3409560" y="39106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sudo usermod gsg -d /home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4" name="Google Shape;446;p51"/>
          <p:cNvSpPr/>
          <p:nvPr/>
        </p:nvSpPr>
        <p:spPr>
          <a:xfrm>
            <a:off x="402480" y="3903120"/>
            <a:ext cx="290340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Modifying user: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05" name="Google Shape;447;p51"/>
          <p:cNvSpPr/>
          <p:nvPr/>
        </p:nvSpPr>
        <p:spPr>
          <a:xfrm>
            <a:off x="0" y="0"/>
            <a:ext cx="299952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Google Shape;448;p51"/>
          <p:cNvSpPr/>
          <p:nvPr/>
        </p:nvSpPr>
        <p:spPr>
          <a:xfrm>
            <a:off x="3409560" y="44848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usermod -a -G group_name user_name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7" name="Google Shape;449;p51"/>
          <p:cNvSpPr/>
          <p:nvPr/>
        </p:nvSpPr>
        <p:spPr>
          <a:xfrm>
            <a:off x="402480" y="4477320"/>
            <a:ext cx="290340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Adding User to an existing group: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Users &amp; Groups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Google Shape;455;p52"/>
          <p:cNvSpPr/>
          <p:nvPr/>
        </p:nvSpPr>
        <p:spPr>
          <a:xfrm>
            <a:off x="3409560" y="2028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id gsg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0" name="Google Shape;456;p52"/>
          <p:cNvSpPr/>
          <p:nvPr/>
        </p:nvSpPr>
        <p:spPr>
          <a:xfrm>
            <a:off x="363960" y="2020320"/>
            <a:ext cx="31431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print real and effective user and group IDs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11" name="Google Shape;457;p52"/>
          <p:cNvSpPr/>
          <p:nvPr/>
        </p:nvSpPr>
        <p:spPr>
          <a:xfrm>
            <a:off x="3409560" y="26557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whoami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2" name="Google Shape;458;p52"/>
          <p:cNvSpPr/>
          <p:nvPr/>
        </p:nvSpPr>
        <p:spPr>
          <a:xfrm>
            <a:off x="363960" y="267048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print effective userid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13" name="Google Shape;459;p52"/>
          <p:cNvSpPr/>
          <p:nvPr/>
        </p:nvSpPr>
        <p:spPr>
          <a:xfrm>
            <a:off x="3389040" y="328320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sudo (-i)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4" name="Google Shape;460;p52"/>
          <p:cNvSpPr/>
          <p:nvPr/>
        </p:nvSpPr>
        <p:spPr>
          <a:xfrm>
            <a:off x="440280" y="3286800"/>
            <a:ext cx="27313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execute a command as another user: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15" name="Google Shape;461;p52"/>
          <p:cNvSpPr/>
          <p:nvPr/>
        </p:nvSpPr>
        <p:spPr>
          <a:xfrm>
            <a:off x="3409560" y="39106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su gsg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6" name="Google Shape;462;p52"/>
          <p:cNvSpPr/>
          <p:nvPr/>
        </p:nvSpPr>
        <p:spPr>
          <a:xfrm>
            <a:off x="402480" y="3903120"/>
            <a:ext cx="290340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Login as a different user: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Permissions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18" name="Google Shape;468;p53"/>
          <p:cNvGraphicFramePr/>
          <p:nvPr/>
        </p:nvGraphicFramePr>
        <p:xfrm>
          <a:off x="344160" y="2210040"/>
          <a:ext cx="8454960" cy="1523520"/>
        </p:xfrm>
        <a:graphic>
          <a:graphicData uri="http://schemas.openxmlformats.org/drawingml/2006/table">
            <a:tbl>
              <a:tblPr/>
              <a:tblGrid>
                <a:gridCol w="1732680"/>
                <a:gridCol w="3217320"/>
                <a:gridCol w="3504960"/>
              </a:tblGrid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Permission Type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1a9988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File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1a9988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	</a:t>
                      </a: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Directory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1a9988"/>
                    </a:solidFill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Read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	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(r)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view the content of file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view the content of directory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Write (w)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write content in file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make new file or directory in directory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Execute (x)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execute the content of file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navigate through the directory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Permissions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Google Shape;474;p54"/>
          <p:cNvSpPr/>
          <p:nvPr/>
        </p:nvSpPr>
        <p:spPr>
          <a:xfrm>
            <a:off x="604440" y="2023920"/>
            <a:ext cx="481320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List directory content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21" name="Google Shape;475;p54"/>
          <p:cNvSpPr/>
          <p:nvPr/>
        </p:nvSpPr>
        <p:spPr>
          <a:xfrm>
            <a:off x="813960" y="3189600"/>
            <a:ext cx="5202360" cy="13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Each object has three permission levels</a:t>
            </a:r>
            <a:endParaRPr b="0" lang="en-US" sz="15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User (owner).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Group (owner).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Others.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22" name="Google Shape;476;p54"/>
          <p:cNvSpPr/>
          <p:nvPr/>
        </p:nvSpPr>
        <p:spPr>
          <a:xfrm>
            <a:off x="813960" y="253800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ls -lh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23" name="Google Shape;477;p54" descr=""/>
          <p:cNvPicPr/>
          <p:nvPr/>
        </p:nvPicPr>
        <p:blipFill>
          <a:blip r:embed="rId1"/>
          <a:stretch/>
        </p:blipFill>
        <p:spPr>
          <a:xfrm>
            <a:off x="5324760" y="1593720"/>
            <a:ext cx="3365280" cy="255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Permissions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Google Shape;483;p55"/>
          <p:cNvSpPr/>
          <p:nvPr/>
        </p:nvSpPr>
        <p:spPr>
          <a:xfrm>
            <a:off x="604440" y="2023920"/>
            <a:ext cx="481320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Columns representation :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26" name="Google Shape;484;p55" descr=""/>
          <p:cNvPicPr/>
          <p:nvPr/>
        </p:nvPicPr>
        <p:blipFill>
          <a:blip r:embed="rId1"/>
          <a:srcRect l="0" t="42204" r="0" b="0"/>
          <a:stretch/>
        </p:blipFill>
        <p:spPr>
          <a:xfrm>
            <a:off x="481320" y="2591640"/>
            <a:ext cx="8181360" cy="132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67120" y="1014480"/>
            <a:ext cx="4250520" cy="1271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Bef>
                <a:spcPts val="2401"/>
              </a:spcBef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0000"/>
                </a:solidFill>
                <a:latin typeface="Arial"/>
                <a:ea typeface="Arial"/>
              </a:rPr>
              <a:t>Switch From Windows to Linux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Google Shape;156;p20" descr=""/>
          <p:cNvPicPr/>
          <p:nvPr/>
        </p:nvPicPr>
        <p:blipFill>
          <a:blip r:embed="rId1"/>
          <a:stretch/>
        </p:blipFill>
        <p:spPr>
          <a:xfrm>
            <a:off x="2218320" y="2023560"/>
            <a:ext cx="5123520" cy="256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Permissions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Google Shape;490;p56"/>
          <p:cNvSpPr/>
          <p:nvPr/>
        </p:nvSpPr>
        <p:spPr>
          <a:xfrm>
            <a:off x="604440" y="2023920"/>
            <a:ext cx="51998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 file/directory owner and group is assigned based on the user who created the file/directory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29" name="Google Shape;491;p56"/>
          <p:cNvSpPr/>
          <p:nvPr/>
        </p:nvSpPr>
        <p:spPr>
          <a:xfrm>
            <a:off x="1003680" y="27982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touch test.txt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0" name="Google Shape;492;p56"/>
          <p:cNvSpPr/>
          <p:nvPr/>
        </p:nvSpPr>
        <p:spPr>
          <a:xfrm>
            <a:off x="1003680" y="350856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sudo touch test.txt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1" name="Google Shape;493;p56"/>
          <p:cNvSpPr/>
          <p:nvPr/>
        </p:nvSpPr>
        <p:spPr>
          <a:xfrm>
            <a:off x="1003680" y="435276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sudo -u gsg touch test.txt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Permissions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Google Shape;499;p57"/>
          <p:cNvSpPr/>
          <p:nvPr/>
        </p:nvSpPr>
        <p:spPr>
          <a:xfrm>
            <a:off x="1003680" y="238140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chmod #{who}#{what}#{which}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4" name="Google Shape;500;p57"/>
          <p:cNvSpPr/>
          <p:nvPr/>
        </p:nvSpPr>
        <p:spPr>
          <a:xfrm>
            <a:off x="1003680" y="2864880"/>
            <a:ext cx="6495840" cy="21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The “who” values we can use are: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u: User, meaning the owner of the file.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g: Group, meaning members of the group the file belongs to.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o: Others, meaning people not governed by the u and g permissions.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a: All, meaning all of the above.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5" name="Google Shape;501;p57"/>
          <p:cNvSpPr/>
          <p:nvPr/>
        </p:nvSpPr>
        <p:spPr>
          <a:xfrm>
            <a:off x="525960" y="1909800"/>
            <a:ext cx="8091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We can change the permissions of a file/directory using the following command: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Permissions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Google Shape;507;p58"/>
          <p:cNvSpPr/>
          <p:nvPr/>
        </p:nvSpPr>
        <p:spPr>
          <a:xfrm>
            <a:off x="1003680" y="238140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chmod #{who}#{what}#{which}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8" name="Google Shape;508;p58"/>
          <p:cNvSpPr/>
          <p:nvPr/>
        </p:nvSpPr>
        <p:spPr>
          <a:xfrm>
            <a:off x="925560" y="3110400"/>
            <a:ext cx="6495840" cy="17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The “what” values we can use are: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–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: Minus sign. Removes the permission.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+: Plus sign. Grants the permission.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=: Equals sign. Set a permission and remove others.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9" name="Google Shape;509;p58"/>
          <p:cNvSpPr/>
          <p:nvPr/>
        </p:nvSpPr>
        <p:spPr>
          <a:xfrm>
            <a:off x="525960" y="1909800"/>
            <a:ext cx="8091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We can change the permissions of a file/directory using the following command: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Permissions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Google Shape;515;p59"/>
          <p:cNvSpPr/>
          <p:nvPr/>
        </p:nvSpPr>
        <p:spPr>
          <a:xfrm>
            <a:off x="1003680" y="238140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chmod #{who}#{what}#{which}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2" name="Google Shape;516;p59"/>
          <p:cNvSpPr/>
          <p:nvPr/>
        </p:nvSpPr>
        <p:spPr>
          <a:xfrm>
            <a:off x="925560" y="3110400"/>
            <a:ext cx="6495840" cy="17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The “which ” values we can use are: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r:  The read permission.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w: The write permission.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x: The execute permission.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43" name="Google Shape;517;p59"/>
          <p:cNvSpPr/>
          <p:nvPr/>
        </p:nvSpPr>
        <p:spPr>
          <a:xfrm>
            <a:off x="525960" y="1909800"/>
            <a:ext cx="8091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We can change the permissions of a file/directory using the following command: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Permissions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5" name="Google Shape;523;p60" descr=""/>
          <p:cNvPicPr/>
          <p:nvPr/>
        </p:nvPicPr>
        <p:blipFill>
          <a:blip r:embed="rId1"/>
          <a:stretch/>
        </p:blipFill>
        <p:spPr>
          <a:xfrm>
            <a:off x="1413000" y="2063880"/>
            <a:ext cx="6120360" cy="261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Permissions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Google Shape;529;p61"/>
          <p:cNvSpPr/>
          <p:nvPr/>
        </p:nvSpPr>
        <p:spPr>
          <a:xfrm>
            <a:off x="1003680" y="238140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chown user filelist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8" name="Google Shape;530;p61"/>
          <p:cNvSpPr/>
          <p:nvPr/>
        </p:nvSpPr>
        <p:spPr>
          <a:xfrm>
            <a:off x="525960" y="1909800"/>
            <a:ext cx="8091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We can change the owner of a file/directory using the following command: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49" name="Google Shape;531;p61"/>
          <p:cNvSpPr/>
          <p:nvPr/>
        </p:nvSpPr>
        <p:spPr>
          <a:xfrm>
            <a:off x="949680" y="378036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chgrp group filelist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0" name="Google Shape;532;p61"/>
          <p:cNvSpPr/>
          <p:nvPr/>
        </p:nvSpPr>
        <p:spPr>
          <a:xfrm>
            <a:off x="471960" y="3308760"/>
            <a:ext cx="8091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We can change the group of a file/directory using the following command: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Editing Files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Google Shape;538;p62"/>
          <p:cNvSpPr/>
          <p:nvPr/>
        </p:nvSpPr>
        <p:spPr>
          <a:xfrm>
            <a:off x="3380760" y="26557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‘sample text’ &gt; test.txt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Google Shape;539;p62"/>
          <p:cNvSpPr/>
          <p:nvPr/>
        </p:nvSpPr>
        <p:spPr>
          <a:xfrm>
            <a:off x="621360" y="2039760"/>
            <a:ext cx="31431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Redirect stdout to file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4" name="Google Shape;540;p62"/>
          <p:cNvSpPr/>
          <p:nvPr/>
        </p:nvSpPr>
        <p:spPr>
          <a:xfrm>
            <a:off x="545760" y="2647800"/>
            <a:ext cx="3294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Replace content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5" name="Google Shape;541;p62"/>
          <p:cNvSpPr/>
          <p:nvPr/>
        </p:nvSpPr>
        <p:spPr>
          <a:xfrm>
            <a:off x="3380760" y="335916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‘sample text’ &gt;&gt; test.txt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Google Shape;542;p62"/>
          <p:cNvSpPr/>
          <p:nvPr/>
        </p:nvSpPr>
        <p:spPr>
          <a:xfrm>
            <a:off x="545400" y="3351600"/>
            <a:ext cx="3294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Append content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Editing Files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8" name="Google Shape;548;p63" descr=""/>
          <p:cNvPicPr/>
          <p:nvPr/>
        </p:nvPicPr>
        <p:blipFill>
          <a:blip r:embed="rId1"/>
          <a:stretch/>
        </p:blipFill>
        <p:spPr>
          <a:xfrm>
            <a:off x="3924360" y="1071360"/>
            <a:ext cx="4694400" cy="3755520"/>
          </a:xfrm>
          <a:prstGeom prst="rect">
            <a:avLst/>
          </a:prstGeom>
          <a:ln w="0">
            <a:noFill/>
          </a:ln>
        </p:spPr>
      </p:pic>
      <p:sp>
        <p:nvSpPr>
          <p:cNvPr id="359" name="Google Shape;549;p63"/>
          <p:cNvSpPr/>
          <p:nvPr/>
        </p:nvSpPr>
        <p:spPr>
          <a:xfrm>
            <a:off x="386280" y="2343960"/>
            <a:ext cx="314316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200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Nano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200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Vim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200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Emacs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554;p64"/>
          <p:cNvSpPr/>
          <p:nvPr/>
        </p:nvSpPr>
        <p:spPr>
          <a:xfrm>
            <a:off x="583560" y="2571840"/>
            <a:ext cx="42944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Vim is a free and open-source, screen-based text editor program for Unix.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61" name="Google Shape;555;p64" descr=""/>
          <p:cNvPicPr/>
          <p:nvPr/>
        </p:nvPicPr>
        <p:blipFill>
          <a:blip r:embed="rId1"/>
          <a:stretch/>
        </p:blipFill>
        <p:spPr>
          <a:xfrm>
            <a:off x="754920" y="1361520"/>
            <a:ext cx="1066320" cy="1071000"/>
          </a:xfrm>
          <a:prstGeom prst="rect">
            <a:avLst/>
          </a:prstGeom>
          <a:ln w="0">
            <a:noFill/>
          </a:ln>
        </p:spPr>
      </p:pic>
      <p:pic>
        <p:nvPicPr>
          <p:cNvPr id="362" name="Google Shape;556;p64" descr=""/>
          <p:cNvPicPr/>
          <p:nvPr/>
        </p:nvPicPr>
        <p:blipFill>
          <a:blip r:embed="rId2"/>
          <a:stretch/>
        </p:blipFill>
        <p:spPr>
          <a:xfrm>
            <a:off x="5484600" y="1093680"/>
            <a:ext cx="3374640" cy="2919600"/>
          </a:xfrm>
          <a:prstGeom prst="rect">
            <a:avLst/>
          </a:prstGeom>
          <a:ln w="0">
            <a:noFill/>
          </a:ln>
        </p:spPr>
      </p:pic>
      <p:sp>
        <p:nvSpPr>
          <p:cNvPr id="363" name="Google Shape;557;p64"/>
          <p:cNvSpPr/>
          <p:nvPr/>
        </p:nvSpPr>
        <p:spPr>
          <a:xfrm>
            <a:off x="5672160" y="4171320"/>
            <a:ext cx="29995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24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" sz="15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3"/>
              </a:rPr>
              <a:t>How do I exit the Vim editor?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64" name="Google Shape;558;p64"/>
          <p:cNvSpPr/>
          <p:nvPr/>
        </p:nvSpPr>
        <p:spPr>
          <a:xfrm>
            <a:off x="669600" y="3391920"/>
            <a:ext cx="1921320" cy="4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1" lang="en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4"/>
              </a:rPr>
              <a:t>VIM Adventures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5" name="Google Shape;559;p64"/>
          <p:cNvSpPr/>
          <p:nvPr/>
        </p:nvSpPr>
        <p:spPr>
          <a:xfrm>
            <a:off x="669600" y="3930840"/>
            <a:ext cx="1921320" cy="4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1" lang="en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5"/>
              </a:rPr>
              <a:t>Basic Vim commands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Process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Google Shape;565;p65"/>
          <p:cNvSpPr/>
          <p:nvPr/>
        </p:nvSpPr>
        <p:spPr>
          <a:xfrm>
            <a:off x="729360" y="214380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 process: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in simple terms, is an instance of a running program.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68" name="Google Shape;566;p65"/>
          <p:cNvSpPr/>
          <p:nvPr/>
        </p:nvSpPr>
        <p:spPr>
          <a:xfrm>
            <a:off x="729360" y="2727360"/>
            <a:ext cx="52023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The operating system tracks processes through a five-digit ID number known as the pid or the process ID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69" name="Google Shape;567;p65"/>
          <p:cNvSpPr/>
          <p:nvPr/>
        </p:nvSpPr>
        <p:spPr>
          <a:xfrm>
            <a:off x="729360" y="3396240"/>
            <a:ext cx="5202360" cy="11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There are 2 ways to run a process:</a:t>
            </a:r>
            <a:endParaRPr b="0" lang="en-US" sz="15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Foreground Processes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Background Processes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67120" y="1143000"/>
            <a:ext cx="3471120" cy="1016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Bef>
                <a:spcPts val="2401"/>
              </a:spcBef>
              <a:buNone/>
              <a:tabLst>
                <a:tab algn="l" pos="0"/>
              </a:tabLst>
            </a:pPr>
            <a:r>
              <a:rPr b="1" lang="en" sz="2300" spc="-1" strike="noStrike">
                <a:solidFill>
                  <a:srgbClr val="000000"/>
                </a:solidFill>
                <a:latin typeface="Arial"/>
                <a:ea typeface="Arial"/>
              </a:rPr>
              <a:t>Switch From Windows to Linux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Google Shape;162;p21" descr=""/>
          <p:cNvPicPr/>
          <p:nvPr/>
        </p:nvPicPr>
        <p:blipFill>
          <a:blip r:embed="rId1"/>
          <a:srcRect l="1635" t="0" r="1465" b="7895"/>
          <a:stretch/>
        </p:blipFill>
        <p:spPr>
          <a:xfrm>
            <a:off x="4452480" y="1740240"/>
            <a:ext cx="4406400" cy="235584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163;p21" descr=""/>
          <p:cNvPicPr/>
          <p:nvPr/>
        </p:nvPicPr>
        <p:blipFill>
          <a:blip r:embed="rId2"/>
          <a:stretch/>
        </p:blipFill>
        <p:spPr>
          <a:xfrm>
            <a:off x="457200" y="3088080"/>
            <a:ext cx="905400" cy="905400"/>
          </a:xfrm>
          <a:prstGeom prst="rect">
            <a:avLst/>
          </a:prstGeom>
          <a:ln w="0">
            <a:noFill/>
          </a:ln>
        </p:spPr>
      </p:pic>
      <p:pic>
        <p:nvPicPr>
          <p:cNvPr id="142" name="Google Shape;164;p21" descr=""/>
          <p:cNvPicPr/>
          <p:nvPr/>
        </p:nvPicPr>
        <p:blipFill>
          <a:blip r:embed="rId3"/>
          <a:stretch/>
        </p:blipFill>
        <p:spPr>
          <a:xfrm>
            <a:off x="1874160" y="3032640"/>
            <a:ext cx="1807560" cy="1016640"/>
          </a:xfrm>
          <a:prstGeom prst="rect">
            <a:avLst/>
          </a:prstGeom>
          <a:ln w="0">
            <a:noFill/>
          </a:ln>
        </p:spPr>
      </p:pic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267120" y="2126880"/>
            <a:ext cx="3969720" cy="905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Dual Booting: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Is when you run two operating systems on one computer at the same time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Process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Google Shape;573;p66"/>
          <p:cNvSpPr/>
          <p:nvPr/>
        </p:nvSpPr>
        <p:spPr>
          <a:xfrm>
            <a:off x="729360" y="2143800"/>
            <a:ext cx="520236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Foreground Processes: 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By default, every process that you start runs in the foreground. It gets its input from the keyboard and sends its output to the screen.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72" name="Google Shape;574;p66"/>
          <p:cNvSpPr/>
          <p:nvPr/>
        </p:nvSpPr>
        <p:spPr>
          <a:xfrm>
            <a:off x="729360" y="3207240"/>
            <a:ext cx="52023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While a program is running in the foreground and is time-consuming, no other commands can be run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73" name="Google Shape;575;p66"/>
          <p:cNvSpPr/>
          <p:nvPr/>
        </p:nvSpPr>
        <p:spPr>
          <a:xfrm>
            <a:off x="908280" y="386928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rev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Process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Google Shape;581;p67"/>
          <p:cNvSpPr/>
          <p:nvPr/>
        </p:nvSpPr>
        <p:spPr>
          <a:xfrm>
            <a:off x="729360" y="2143800"/>
            <a:ext cx="520236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Background Processes: 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A background process runs without being connected to your keyboard.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76" name="Google Shape;582;p67"/>
          <p:cNvSpPr/>
          <p:nvPr/>
        </p:nvSpPr>
        <p:spPr>
          <a:xfrm>
            <a:off x="729360" y="2929680"/>
            <a:ext cx="52023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The simplest way to start a background process is to add an ampersand (&amp;) at the end of the command.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77" name="Google Shape;583;p67"/>
          <p:cNvSpPr/>
          <p:nvPr/>
        </p:nvSpPr>
        <p:spPr>
          <a:xfrm>
            <a:off x="908280" y="386928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sudo apt install oneko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8" name="Google Shape;584;p67"/>
          <p:cNvSpPr/>
          <p:nvPr/>
        </p:nvSpPr>
        <p:spPr>
          <a:xfrm>
            <a:off x="908280" y="445500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oneko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729360" y="12423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Process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80" name="Google Shape;590;p68"/>
          <p:cNvGraphicFramePr/>
          <p:nvPr/>
        </p:nvGraphicFramePr>
        <p:xfrm>
          <a:off x="776880" y="2827440"/>
          <a:ext cx="8013240" cy="2090520"/>
        </p:xfrm>
        <a:graphic>
          <a:graphicData uri="http://schemas.openxmlformats.org/drawingml/2006/table">
            <a:tbl>
              <a:tblPr/>
              <a:tblGrid>
                <a:gridCol w="2805120"/>
                <a:gridCol w="5208120"/>
              </a:tblGrid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Permission Type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1a9988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File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1a9988"/>
                    </a:solidFill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Shows information about all users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08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-u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Shows information about processes without terminals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352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Shows additional information like -f option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122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Displays extended information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1" name="Google Shape;591;p68"/>
          <p:cNvSpPr/>
          <p:nvPr/>
        </p:nvSpPr>
        <p:spPr>
          <a:xfrm>
            <a:off x="776880" y="185400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To list running process: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82" name="Google Shape;592;p68"/>
          <p:cNvSpPr/>
          <p:nvPr/>
        </p:nvSpPr>
        <p:spPr>
          <a:xfrm>
            <a:off x="2053440" y="22694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ps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Signals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Google Shape;598;p69"/>
          <p:cNvSpPr/>
          <p:nvPr/>
        </p:nvSpPr>
        <p:spPr>
          <a:xfrm>
            <a:off x="729360" y="2010600"/>
            <a:ext cx="520236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 signal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is a notification that you send to a program. It's up to the program to understand what to do with that.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85" name="Google Shape;599;p69"/>
          <p:cNvSpPr/>
          <p:nvPr/>
        </p:nvSpPr>
        <p:spPr>
          <a:xfrm>
            <a:off x="729360" y="2853360"/>
            <a:ext cx="520236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CTRL + C – SIGINT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  Interrupt what it's doing and stop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86" name="Google Shape;600;p69"/>
          <p:cNvSpPr/>
          <p:nvPr/>
        </p:nvSpPr>
        <p:spPr>
          <a:xfrm>
            <a:off x="2275560" y="380520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kill Pid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7" name="Google Shape;601;p69"/>
          <p:cNvSpPr/>
          <p:nvPr/>
        </p:nvSpPr>
        <p:spPr>
          <a:xfrm>
            <a:off x="729360" y="3289320"/>
            <a:ext cx="647172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CTRL + D – SIGQUIT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  Similar to the prev one (not all programs will respond to)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88" name="Google Shape;602;p69"/>
          <p:cNvSpPr/>
          <p:nvPr/>
        </p:nvSpPr>
        <p:spPr>
          <a:xfrm>
            <a:off x="729360" y="3805200"/>
            <a:ext cx="15458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SIGTERM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89" name="Google Shape;603;p69"/>
          <p:cNvSpPr/>
          <p:nvPr/>
        </p:nvSpPr>
        <p:spPr>
          <a:xfrm>
            <a:off x="2275560" y="43250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kill -9 Pid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Google Shape;604;p69"/>
          <p:cNvSpPr/>
          <p:nvPr/>
        </p:nvSpPr>
        <p:spPr>
          <a:xfrm>
            <a:off x="729360" y="4325040"/>
            <a:ext cx="15458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SIGKILL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 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Signals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Google Shape;610;p70"/>
          <p:cNvSpPr/>
          <p:nvPr/>
        </p:nvSpPr>
        <p:spPr>
          <a:xfrm>
            <a:off x="729360" y="193428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To list all the Signals available on the system: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3" name="Google Shape;611;p70"/>
          <p:cNvSpPr/>
          <p:nvPr/>
        </p:nvSpPr>
        <p:spPr>
          <a:xfrm>
            <a:off x="729360" y="303264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To list running process: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4" name="Google Shape;612;p70"/>
          <p:cNvSpPr/>
          <p:nvPr/>
        </p:nvSpPr>
        <p:spPr>
          <a:xfrm>
            <a:off x="2005560" y="352440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ps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5" name="Google Shape;613;p70"/>
          <p:cNvSpPr/>
          <p:nvPr/>
        </p:nvSpPr>
        <p:spPr>
          <a:xfrm>
            <a:off x="2005560" y="24260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kill -l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Services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Google Shape;619;p71" descr=""/>
          <p:cNvPicPr/>
          <p:nvPr/>
        </p:nvPicPr>
        <p:blipFill>
          <a:blip r:embed="rId1"/>
          <a:stretch/>
        </p:blipFill>
        <p:spPr>
          <a:xfrm>
            <a:off x="5401800" y="3708720"/>
            <a:ext cx="3293640" cy="1105560"/>
          </a:xfrm>
          <a:prstGeom prst="rect">
            <a:avLst/>
          </a:prstGeom>
          <a:ln w="0">
            <a:noFill/>
          </a:ln>
        </p:spPr>
      </p:pic>
      <p:pic>
        <p:nvPicPr>
          <p:cNvPr id="398" name="Google Shape;620;p71" descr=""/>
          <p:cNvPicPr/>
          <p:nvPr/>
        </p:nvPicPr>
        <p:blipFill>
          <a:blip r:embed="rId2"/>
          <a:stretch/>
        </p:blipFill>
        <p:spPr>
          <a:xfrm>
            <a:off x="7085880" y="1639080"/>
            <a:ext cx="1910160" cy="1631520"/>
          </a:xfrm>
          <a:prstGeom prst="rect">
            <a:avLst/>
          </a:prstGeom>
          <a:ln w="0">
            <a:noFill/>
          </a:ln>
        </p:spPr>
      </p:pic>
      <p:pic>
        <p:nvPicPr>
          <p:cNvPr id="399" name="Google Shape;621;p71" descr=""/>
          <p:cNvPicPr/>
          <p:nvPr/>
        </p:nvPicPr>
        <p:blipFill>
          <a:blip r:embed="rId3"/>
          <a:stretch/>
        </p:blipFill>
        <p:spPr>
          <a:xfrm>
            <a:off x="4458240" y="2092320"/>
            <a:ext cx="2511720" cy="958320"/>
          </a:xfrm>
          <a:prstGeom prst="rect">
            <a:avLst/>
          </a:prstGeom>
          <a:ln w="0">
            <a:noFill/>
          </a:ln>
        </p:spPr>
      </p:pic>
      <p:sp>
        <p:nvSpPr>
          <p:cNvPr id="400" name="Google Shape;622;p71"/>
          <p:cNvSpPr/>
          <p:nvPr/>
        </p:nvSpPr>
        <p:spPr>
          <a:xfrm>
            <a:off x="575640" y="2131560"/>
            <a:ext cx="370188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 Service: 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essentially a process, running in the background and managed/provisioned by systemd.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01" name="Google Shape;623;p71"/>
          <p:cNvSpPr/>
          <p:nvPr/>
        </p:nvSpPr>
        <p:spPr>
          <a:xfrm>
            <a:off x="640440" y="3189600"/>
            <a:ext cx="370188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systemd: 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which is the system and service manager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02" name="Google Shape;624;p71"/>
          <p:cNvSpPr/>
          <p:nvPr/>
        </p:nvSpPr>
        <p:spPr>
          <a:xfrm>
            <a:off x="640440" y="4123080"/>
            <a:ext cx="370188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systemctl: 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a command line tool to interact with systemd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Services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Google Shape;630;p72"/>
          <p:cNvSpPr/>
          <p:nvPr/>
        </p:nvSpPr>
        <p:spPr>
          <a:xfrm>
            <a:off x="729360" y="193428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To list devices, mount points, namespaces, and services.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05" name="Google Shape;631;p72"/>
          <p:cNvSpPr/>
          <p:nvPr/>
        </p:nvSpPr>
        <p:spPr>
          <a:xfrm>
            <a:off x="729360" y="303264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To list all services: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06" name="Google Shape;632;p72"/>
          <p:cNvSpPr/>
          <p:nvPr/>
        </p:nvSpPr>
        <p:spPr>
          <a:xfrm>
            <a:off x="2005560" y="352440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systemctl list-units --type=service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7" name="Google Shape;633;p72"/>
          <p:cNvSpPr/>
          <p:nvPr/>
        </p:nvSpPr>
        <p:spPr>
          <a:xfrm>
            <a:off x="2005560" y="24260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systemctl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Services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Google Shape;639;p73" descr=""/>
          <p:cNvPicPr/>
          <p:nvPr/>
        </p:nvPicPr>
        <p:blipFill>
          <a:blip r:embed="rId1"/>
          <a:stretch/>
        </p:blipFill>
        <p:spPr>
          <a:xfrm>
            <a:off x="5401800" y="3708720"/>
            <a:ext cx="3293640" cy="1105560"/>
          </a:xfrm>
          <a:prstGeom prst="rect">
            <a:avLst/>
          </a:prstGeom>
          <a:ln w="0">
            <a:noFill/>
          </a:ln>
        </p:spPr>
      </p:pic>
      <p:pic>
        <p:nvPicPr>
          <p:cNvPr id="410" name="Google Shape;640;p73" descr=""/>
          <p:cNvPicPr/>
          <p:nvPr/>
        </p:nvPicPr>
        <p:blipFill>
          <a:blip r:embed="rId2"/>
          <a:stretch/>
        </p:blipFill>
        <p:spPr>
          <a:xfrm>
            <a:off x="7085880" y="1639080"/>
            <a:ext cx="1910160" cy="1631520"/>
          </a:xfrm>
          <a:prstGeom prst="rect">
            <a:avLst/>
          </a:prstGeom>
          <a:ln w="0">
            <a:noFill/>
          </a:ln>
        </p:spPr>
      </p:pic>
      <p:pic>
        <p:nvPicPr>
          <p:cNvPr id="411" name="Google Shape;641;p73" descr=""/>
          <p:cNvPicPr/>
          <p:nvPr/>
        </p:nvPicPr>
        <p:blipFill>
          <a:blip r:embed="rId3"/>
          <a:stretch/>
        </p:blipFill>
        <p:spPr>
          <a:xfrm>
            <a:off x="4458240" y="2092320"/>
            <a:ext cx="2511720" cy="958320"/>
          </a:xfrm>
          <a:prstGeom prst="rect">
            <a:avLst/>
          </a:prstGeom>
          <a:ln w="0">
            <a:noFill/>
          </a:ln>
        </p:spPr>
      </p:pic>
      <p:sp>
        <p:nvSpPr>
          <p:cNvPr id="412" name="Google Shape;642;p73"/>
          <p:cNvSpPr/>
          <p:nvPr/>
        </p:nvSpPr>
        <p:spPr>
          <a:xfrm>
            <a:off x="575640" y="2131560"/>
            <a:ext cx="37018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Unit: 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Name of the Service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13" name="Google Shape;643;p73"/>
          <p:cNvSpPr/>
          <p:nvPr/>
        </p:nvSpPr>
        <p:spPr>
          <a:xfrm>
            <a:off x="540000" y="2787120"/>
            <a:ext cx="37018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LOAD: 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means systemd knows about it.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14" name="Google Shape;644;p73"/>
          <p:cNvSpPr/>
          <p:nvPr/>
        </p:nvSpPr>
        <p:spPr>
          <a:xfrm>
            <a:off x="540000" y="3443040"/>
            <a:ext cx="37018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ACTIVE: 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means systemd ran it successfully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Services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Google Shape;650;p74"/>
          <p:cNvSpPr/>
          <p:nvPr/>
        </p:nvSpPr>
        <p:spPr>
          <a:xfrm>
            <a:off x="729360" y="193428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Show the Status of a certain service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17" name="Google Shape;651;p74"/>
          <p:cNvSpPr/>
          <p:nvPr/>
        </p:nvSpPr>
        <p:spPr>
          <a:xfrm>
            <a:off x="729360" y="303264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Start/Stop services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18" name="Google Shape;652;p74"/>
          <p:cNvSpPr/>
          <p:nvPr/>
        </p:nvSpPr>
        <p:spPr>
          <a:xfrm>
            <a:off x="2005560" y="352440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systemctl start/stop SERVICE_NAME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9" name="Google Shape;653;p74"/>
          <p:cNvSpPr/>
          <p:nvPr/>
        </p:nvSpPr>
        <p:spPr>
          <a:xfrm>
            <a:off x="2005560" y="24260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systemctl status SERVICE_NAME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Services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Google Shape;659;p75"/>
          <p:cNvSpPr/>
          <p:nvPr/>
        </p:nvSpPr>
        <p:spPr>
          <a:xfrm>
            <a:off x="729360" y="193428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Enable or Disable the services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22" name="Google Shape;660;p75"/>
          <p:cNvSpPr/>
          <p:nvPr/>
        </p:nvSpPr>
        <p:spPr>
          <a:xfrm>
            <a:off x="729360" y="303264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Start/Stop services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23" name="Google Shape;661;p75"/>
          <p:cNvSpPr/>
          <p:nvPr/>
        </p:nvSpPr>
        <p:spPr>
          <a:xfrm>
            <a:off x="2005560" y="352440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systemctl start/stop SERVICE_NAME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4" name="Google Shape;662;p75"/>
          <p:cNvSpPr/>
          <p:nvPr/>
        </p:nvSpPr>
        <p:spPr>
          <a:xfrm>
            <a:off x="2005560" y="24260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systemctl enable/disable SERVICE_NAME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/>
          </p:nvPr>
        </p:nvSpPr>
        <p:spPr>
          <a:xfrm>
            <a:off x="1204200" y="1704240"/>
            <a:ext cx="6735240" cy="1503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2900" spc="-1" strike="noStrike">
                <a:solidFill>
                  <a:srgbClr val="333333"/>
                </a:solidFill>
                <a:latin typeface="Caveat"/>
                <a:ea typeface="Caveat"/>
              </a:rPr>
              <a:t> “ </a:t>
            </a:r>
            <a:r>
              <a:rPr b="1" lang="en" sz="2900" spc="-1" strike="noStrike">
                <a:solidFill>
                  <a:srgbClr val="333333"/>
                </a:solidFill>
                <a:latin typeface="Caveat"/>
                <a:ea typeface="Caveat"/>
              </a:rPr>
              <a:t>Linux shows no mercy to the first time installer ”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Pipes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Google Shape;668;p76"/>
          <p:cNvSpPr/>
          <p:nvPr/>
        </p:nvSpPr>
        <p:spPr>
          <a:xfrm>
            <a:off x="0" y="0"/>
            <a:ext cx="299952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204200" y="2259720"/>
            <a:ext cx="6735240" cy="1503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2900" spc="-1" strike="noStrike">
                <a:solidFill>
                  <a:srgbClr val="333333"/>
                </a:solidFill>
                <a:latin typeface="Caveat"/>
                <a:ea typeface="Caveat"/>
              </a:rPr>
              <a:t> “ </a:t>
            </a:r>
            <a:r>
              <a:rPr b="1" lang="en" sz="2900" spc="-1" strike="noStrike">
                <a:solidFill>
                  <a:srgbClr val="333333"/>
                </a:solidFill>
                <a:latin typeface="Caveat"/>
                <a:ea typeface="Caveat"/>
              </a:rPr>
              <a:t>Expect the output of every program to become the input to another”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Pipes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Google Shape;675;p77"/>
          <p:cNvSpPr/>
          <p:nvPr/>
        </p:nvSpPr>
        <p:spPr>
          <a:xfrm>
            <a:off x="0" y="0"/>
            <a:ext cx="299952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Google Shape;676;p77"/>
          <p:cNvSpPr/>
          <p:nvPr/>
        </p:nvSpPr>
        <p:spPr>
          <a:xfrm>
            <a:off x="729360" y="193428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Transfer of standard output to some other destination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31" name="Google Shape;677;p77"/>
          <p:cNvSpPr/>
          <p:nvPr/>
        </p:nvSpPr>
        <p:spPr>
          <a:xfrm>
            <a:off x="2005560" y="25718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first_command | second_command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2" name="Google Shape;678;p77"/>
          <p:cNvSpPr/>
          <p:nvPr/>
        </p:nvSpPr>
        <p:spPr>
          <a:xfrm>
            <a:off x="2005560" y="339876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ls | lolcat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Pipes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Google Shape;684;p78"/>
          <p:cNvSpPr/>
          <p:nvPr/>
        </p:nvSpPr>
        <p:spPr>
          <a:xfrm>
            <a:off x="0" y="0"/>
            <a:ext cx="299952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Google Shape;685;p78"/>
          <p:cNvSpPr/>
          <p:nvPr/>
        </p:nvSpPr>
        <p:spPr>
          <a:xfrm>
            <a:off x="475920" y="24890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sudo apt install cowsay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6" name="Google Shape;686;p78"/>
          <p:cNvSpPr/>
          <p:nvPr/>
        </p:nvSpPr>
        <p:spPr>
          <a:xfrm>
            <a:off x="475920" y="331596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sudo apt install fortune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7" name="Google Shape;687;p78"/>
          <p:cNvSpPr/>
          <p:nvPr/>
        </p:nvSpPr>
        <p:spPr>
          <a:xfrm>
            <a:off x="5665680" y="2055240"/>
            <a:ext cx="2577600" cy="2023920"/>
          </a:xfrm>
          <a:prstGeom prst="rect">
            <a:avLst/>
          </a:prstGeom>
          <a:solidFill>
            <a:schemeClr val="dk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/ Questionable day.       \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|                         |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\ Ask somebody something. /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-------------------------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 </a:t>
            </a: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\   ^__^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  </a:t>
            </a: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\  (oo)\_______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     </a:t>
            </a: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(__)\       )\/\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         </a:t>
            </a: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||----w |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         </a:t>
            </a:r>
            <a:r>
              <a:rPr b="0" lang="en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||     ||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Grep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Google Shape;693;p79"/>
          <p:cNvSpPr/>
          <p:nvPr/>
        </p:nvSpPr>
        <p:spPr>
          <a:xfrm>
            <a:off x="0" y="0"/>
            <a:ext cx="299952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Google Shape;694;p79"/>
          <p:cNvSpPr/>
          <p:nvPr/>
        </p:nvSpPr>
        <p:spPr>
          <a:xfrm>
            <a:off x="729360" y="1934280"/>
            <a:ext cx="52023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Globally search for a regular expression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41" name="Google Shape;695;p79"/>
          <p:cNvSpPr/>
          <p:nvPr/>
        </p:nvSpPr>
        <p:spPr>
          <a:xfrm>
            <a:off x="2005560" y="25718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grep pattern file(s)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2" name="Google Shape;696;p79"/>
          <p:cNvSpPr/>
          <p:nvPr/>
        </p:nvSpPr>
        <p:spPr>
          <a:xfrm>
            <a:off x="2005560" y="339876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history | grep cowsay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Package Management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Google Shape;702;p80"/>
          <p:cNvSpPr/>
          <p:nvPr/>
        </p:nvSpPr>
        <p:spPr>
          <a:xfrm>
            <a:off x="0" y="0"/>
            <a:ext cx="299952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544320" y="2496600"/>
            <a:ext cx="4301640" cy="1182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Package manager: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is a collection of software tools that automates the process of installing, upgrading, configuring, and removing computer programs for a computer's operating system in a consistent manner.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6" name="Google Shape;704;p80" descr=""/>
          <p:cNvPicPr/>
          <p:nvPr/>
        </p:nvPicPr>
        <p:blipFill>
          <a:blip r:embed="rId1"/>
          <a:stretch/>
        </p:blipFill>
        <p:spPr>
          <a:xfrm>
            <a:off x="6093360" y="2685960"/>
            <a:ext cx="2260800" cy="677880"/>
          </a:xfrm>
          <a:prstGeom prst="rect">
            <a:avLst/>
          </a:prstGeom>
          <a:ln w="0">
            <a:noFill/>
          </a:ln>
        </p:spPr>
      </p:pic>
      <p:pic>
        <p:nvPicPr>
          <p:cNvPr id="447" name="Google Shape;705;p80" descr=""/>
          <p:cNvPicPr/>
          <p:nvPr/>
        </p:nvPicPr>
        <p:blipFill>
          <a:blip r:embed="rId2"/>
          <a:stretch/>
        </p:blipFill>
        <p:spPr>
          <a:xfrm>
            <a:off x="6053400" y="3843360"/>
            <a:ext cx="2260800" cy="1047240"/>
          </a:xfrm>
          <a:prstGeom prst="rect">
            <a:avLst/>
          </a:prstGeom>
          <a:ln w="0">
            <a:noFill/>
          </a:ln>
        </p:spPr>
      </p:pic>
      <p:pic>
        <p:nvPicPr>
          <p:cNvPr id="448" name="Google Shape;706;p80" descr=""/>
          <p:cNvPicPr/>
          <p:nvPr/>
        </p:nvPicPr>
        <p:blipFill>
          <a:blip r:embed="rId3"/>
          <a:stretch/>
        </p:blipFill>
        <p:spPr>
          <a:xfrm>
            <a:off x="6246000" y="947160"/>
            <a:ext cx="2028240" cy="1182960"/>
          </a:xfrm>
          <a:prstGeom prst="rect">
            <a:avLst/>
          </a:prstGeom>
          <a:ln w="0">
            <a:noFill/>
          </a:ln>
        </p:spPr>
      </p:pic>
      <p:pic>
        <p:nvPicPr>
          <p:cNvPr id="449" name="Google Shape;707;p80" descr=""/>
          <p:cNvPicPr/>
          <p:nvPr/>
        </p:nvPicPr>
        <p:blipFill>
          <a:blip r:embed="rId4"/>
          <a:stretch/>
        </p:blipFill>
        <p:spPr>
          <a:xfrm>
            <a:off x="4118040" y="3753720"/>
            <a:ext cx="1226520" cy="122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APT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729360" y="2089080"/>
            <a:ext cx="6823440" cy="964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apt: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is a collection of software tools that automates the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process of installing, upgrading, configuring, and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removing computer programs for a computer's operating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system in a consistent manner.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Google Shape;714;p81"/>
          <p:cNvSpPr/>
          <p:nvPr/>
        </p:nvSpPr>
        <p:spPr>
          <a:xfrm>
            <a:off x="729360" y="2929680"/>
            <a:ext cx="5202360" cy="86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The APT package index is basically a database that holds records of available packages from the repositories enabled in your system.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53" name="Google Shape;715;p81"/>
          <p:cNvSpPr/>
          <p:nvPr/>
        </p:nvSpPr>
        <p:spPr>
          <a:xfrm>
            <a:off x="1086840" y="418752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cat /etc/apt/sources. list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720;p82"/>
          <p:cNvSpPr/>
          <p:nvPr/>
        </p:nvSpPr>
        <p:spPr>
          <a:xfrm>
            <a:off x="422640" y="1417680"/>
            <a:ext cx="3173760" cy="2338560"/>
          </a:xfrm>
          <a:prstGeom prst="rect">
            <a:avLst/>
          </a:prstGeom>
          <a:solidFill>
            <a:schemeClr val="lt2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MY PC</a:t>
            </a:r>
            <a:br>
              <a:rPr sz="1400"/>
            </a:br>
            <a:br>
              <a:rPr sz="1400"/>
            </a:b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Sources.list =&gt; a, b</a:t>
            </a:r>
            <a:br>
              <a:rPr sz="1400"/>
            </a:br>
            <a:br>
              <a:rPr sz="1400"/>
            </a:b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Apt update</a:t>
            </a:r>
            <a:br>
              <a:rPr sz="1400"/>
            </a:b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 =&gt; lolcat 1.5.1</a:t>
            </a:r>
            <a:br>
              <a:rPr sz="1400"/>
            </a:b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B =&gt; cowsay 1.4.3 </a:t>
            </a:r>
            <a:br>
              <a:rPr sz="1400"/>
            </a:br>
            <a:br>
              <a:rPr sz="1400"/>
            </a:b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Apt install lolcat</a:t>
            </a:r>
            <a:br>
              <a:rPr sz="1400"/>
            </a:b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Lolcat =&gt; 1.5.0</a:t>
            </a:r>
            <a:br>
              <a:rPr sz="1400"/>
            </a:br>
            <a:br>
              <a:rPr sz="1400"/>
            </a:br>
            <a:br>
              <a:rPr sz="1400"/>
            </a:br>
            <a:endParaRPr b="0" lang="en-US" sz="1400" spc="-1" strike="noStrike">
              <a:latin typeface="Arial"/>
            </a:endParaRPr>
          </a:p>
        </p:txBody>
      </p:sp>
      <p:sp>
        <p:nvSpPr>
          <p:cNvPr id="455" name="Google Shape;721;p82"/>
          <p:cNvSpPr/>
          <p:nvPr/>
        </p:nvSpPr>
        <p:spPr>
          <a:xfrm>
            <a:off x="5926680" y="752400"/>
            <a:ext cx="1770120" cy="1192320"/>
          </a:xfrm>
          <a:prstGeom prst="rect">
            <a:avLst/>
          </a:prstGeom>
          <a:solidFill>
            <a:schemeClr val="lt2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br>
              <a:rPr sz="1400"/>
            </a:b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Lolcat =&gt; 1.5.1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6" name="Google Shape;722;p82"/>
          <p:cNvSpPr/>
          <p:nvPr/>
        </p:nvSpPr>
        <p:spPr>
          <a:xfrm>
            <a:off x="6184800" y="2320560"/>
            <a:ext cx="1770120" cy="1192320"/>
          </a:xfrm>
          <a:prstGeom prst="rect">
            <a:avLst/>
          </a:prstGeom>
          <a:solidFill>
            <a:schemeClr val="lt2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br>
              <a:rPr sz="1400"/>
            </a:b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Cowsay =&gt;1.4.3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Debugging issues: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Google Shape;728;p83"/>
          <p:cNvSpPr/>
          <p:nvPr/>
        </p:nvSpPr>
        <p:spPr>
          <a:xfrm>
            <a:off x="1261800" y="2571840"/>
            <a:ext cx="4844880" cy="170172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sudo add-apt-repository main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sudo add-apt-repository universe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sudo add-apt-repository restricted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sudo add-apt-repository multiverse 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APT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Google Shape;734;p84"/>
          <p:cNvSpPr/>
          <p:nvPr/>
        </p:nvSpPr>
        <p:spPr>
          <a:xfrm>
            <a:off x="3409560" y="2028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apt update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1" name="Google Shape;735;p84"/>
          <p:cNvSpPr/>
          <p:nvPr/>
        </p:nvSpPr>
        <p:spPr>
          <a:xfrm>
            <a:off x="363960" y="2020320"/>
            <a:ext cx="31431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Updating package index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62" name="Google Shape;736;p84"/>
          <p:cNvSpPr/>
          <p:nvPr/>
        </p:nvSpPr>
        <p:spPr>
          <a:xfrm>
            <a:off x="3409560" y="26557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apt upgrade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3" name="Google Shape;737;p84"/>
          <p:cNvSpPr/>
          <p:nvPr/>
        </p:nvSpPr>
        <p:spPr>
          <a:xfrm>
            <a:off x="363960" y="267048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Upgrading packages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64" name="Google Shape;738;p84"/>
          <p:cNvSpPr/>
          <p:nvPr/>
        </p:nvSpPr>
        <p:spPr>
          <a:xfrm>
            <a:off x="3418920" y="34210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apt install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5" name="Google Shape;739;p84"/>
          <p:cNvSpPr/>
          <p:nvPr/>
        </p:nvSpPr>
        <p:spPr>
          <a:xfrm>
            <a:off x="449280" y="343620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Installing packages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66" name="Google Shape;740;p84"/>
          <p:cNvSpPr/>
          <p:nvPr/>
        </p:nvSpPr>
        <p:spPr>
          <a:xfrm>
            <a:off x="3427920" y="41482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apt remove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7" name="Google Shape;741;p84"/>
          <p:cNvSpPr/>
          <p:nvPr/>
        </p:nvSpPr>
        <p:spPr>
          <a:xfrm>
            <a:off x="458280" y="416304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Removing Packages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APT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Google Shape;747;p85"/>
          <p:cNvSpPr/>
          <p:nvPr/>
        </p:nvSpPr>
        <p:spPr>
          <a:xfrm>
            <a:off x="3409560" y="20282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apt autoremove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0" name="Google Shape;748;p85"/>
          <p:cNvSpPr/>
          <p:nvPr/>
        </p:nvSpPr>
        <p:spPr>
          <a:xfrm>
            <a:off x="363960" y="2020320"/>
            <a:ext cx="31431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Remove Unused Packages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71" name="Google Shape;749;p85"/>
          <p:cNvSpPr/>
          <p:nvPr/>
        </p:nvSpPr>
        <p:spPr>
          <a:xfrm>
            <a:off x="3409560" y="265572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apt list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2" name="Google Shape;750;p85"/>
          <p:cNvSpPr/>
          <p:nvPr/>
        </p:nvSpPr>
        <p:spPr>
          <a:xfrm>
            <a:off x="363960" y="267048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Listing Packages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73" name="Google Shape;751;p85"/>
          <p:cNvSpPr/>
          <p:nvPr/>
        </p:nvSpPr>
        <p:spPr>
          <a:xfrm>
            <a:off x="3418920" y="34210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apt show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4" name="Google Shape;752;p85"/>
          <p:cNvSpPr/>
          <p:nvPr/>
        </p:nvSpPr>
        <p:spPr>
          <a:xfrm>
            <a:off x="449280" y="343620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Package Information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75" name="Google Shape;753;p85"/>
          <p:cNvSpPr/>
          <p:nvPr/>
        </p:nvSpPr>
        <p:spPr>
          <a:xfrm>
            <a:off x="3427920" y="41482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apt search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6" name="Google Shape;754;p85"/>
          <p:cNvSpPr/>
          <p:nvPr/>
        </p:nvSpPr>
        <p:spPr>
          <a:xfrm>
            <a:off x="458280" y="4163040"/>
            <a:ext cx="29800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Searching Packages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31840" y="1325520"/>
            <a:ext cx="387828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Virtual Machines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Google Shape;176;p23" descr=""/>
          <p:cNvPicPr/>
          <p:nvPr/>
        </p:nvPicPr>
        <p:blipFill>
          <a:blip r:embed="rId1"/>
          <a:stretch/>
        </p:blipFill>
        <p:spPr>
          <a:xfrm>
            <a:off x="7512480" y="3912840"/>
            <a:ext cx="979920" cy="979920"/>
          </a:xfrm>
          <a:prstGeom prst="rect">
            <a:avLst/>
          </a:prstGeom>
          <a:ln w="0">
            <a:noFill/>
          </a:ln>
        </p:spPr>
      </p:pic>
      <p:pic>
        <p:nvPicPr>
          <p:cNvPr id="147" name="Google Shape;177;p23" descr=""/>
          <p:cNvPicPr/>
          <p:nvPr/>
        </p:nvPicPr>
        <p:blipFill>
          <a:blip r:embed="rId2"/>
          <a:stretch/>
        </p:blipFill>
        <p:spPr>
          <a:xfrm>
            <a:off x="5948280" y="3912840"/>
            <a:ext cx="979920" cy="979920"/>
          </a:xfrm>
          <a:prstGeom prst="rect">
            <a:avLst/>
          </a:prstGeom>
          <a:ln w="0">
            <a:noFill/>
          </a:ln>
        </p:spPr>
      </p:pic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267120" y="2126880"/>
            <a:ext cx="4812840" cy="2899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Hypervisor: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 A software called a virtual machine monitor that creates and runs virtual machines.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The hypervisor separates and isolates the hypervisor, operating system, and all the physical resources. </a:t>
            </a:r>
            <a:br>
              <a:rPr sz="1300"/>
            </a:br>
            <a:r>
              <a:rPr b="0" lang="en" sz="1300" spc="-1" strike="noStrike">
                <a:solidFill>
                  <a:srgbClr val="595959"/>
                </a:solidFill>
                <a:latin typeface="Lato"/>
              </a:rPr>
              <a:t>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The hypervisor serves as an abstraction layer between the operating system and the underlying physical hardware.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Google Shape;179;p23" descr=""/>
          <p:cNvPicPr/>
          <p:nvPr/>
        </p:nvPicPr>
        <p:blipFill>
          <a:blip r:embed="rId3"/>
          <a:stretch/>
        </p:blipFill>
        <p:spPr>
          <a:xfrm>
            <a:off x="5948280" y="632160"/>
            <a:ext cx="3080520" cy="310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APT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729360" y="2089080"/>
            <a:ext cx="6823440" cy="399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Use the Following </a:t>
            </a:r>
            <a:r>
              <a:rPr b="1" lang="en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Steps</a:t>
            </a: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 to install and run a React project.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Google Shape;761;p86" descr=""/>
          <p:cNvPicPr/>
          <p:nvPr/>
        </p:nvPicPr>
        <p:blipFill>
          <a:blip r:embed="rId2"/>
          <a:stretch/>
        </p:blipFill>
        <p:spPr>
          <a:xfrm>
            <a:off x="1607760" y="2660760"/>
            <a:ext cx="5514840" cy="185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Snapcraft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729360" y="2089080"/>
            <a:ext cx="6823440" cy="964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Snaps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are app packages for desktop, cloud and IoT that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are easy to install, secure, cross‐platform and 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dependency‐free.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Google Shape;768;p87"/>
          <p:cNvSpPr/>
          <p:nvPr/>
        </p:nvSpPr>
        <p:spPr>
          <a:xfrm>
            <a:off x="953280" y="319248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apt install snapd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83" name="Google Shape;769;p87" descr=""/>
          <p:cNvPicPr/>
          <p:nvPr/>
        </p:nvPicPr>
        <p:blipFill>
          <a:blip r:embed="rId1"/>
          <a:stretch/>
        </p:blipFill>
        <p:spPr>
          <a:xfrm>
            <a:off x="6973200" y="2729160"/>
            <a:ext cx="1784160" cy="1784160"/>
          </a:xfrm>
          <a:prstGeom prst="rect">
            <a:avLst/>
          </a:prstGeom>
          <a:ln w="0">
            <a:noFill/>
          </a:ln>
        </p:spPr>
      </p:pic>
      <p:sp>
        <p:nvSpPr>
          <p:cNvPr id="484" name="Google Shape;770;p87"/>
          <p:cNvSpPr/>
          <p:nvPr/>
        </p:nvSpPr>
        <p:spPr>
          <a:xfrm>
            <a:off x="953280" y="39596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sudo snap install snap-store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Shell Scripting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729360" y="2089080"/>
            <a:ext cx="6823440" cy="964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The basic concept of a shell script is a list of commands, which are listed in the order of execution.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Google Shape;777;p88"/>
          <p:cNvSpPr/>
          <p:nvPr/>
        </p:nvSpPr>
        <p:spPr>
          <a:xfrm>
            <a:off x="729360" y="2929680"/>
            <a:ext cx="5202360" cy="10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The shell is, after all, a real programming language, complete with variables, control structures, and so forth. No matter how complicated a script gets, it is still just a list of commands executed sequentially.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Shell Scripting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729360" y="2089080"/>
            <a:ext cx="6823440" cy="48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All shell scripts should have the .sh extension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Google Shape;784;p89"/>
          <p:cNvSpPr/>
          <p:nvPr/>
        </p:nvSpPr>
        <p:spPr>
          <a:xfrm>
            <a:off x="1064520" y="25718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touch first.sh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/>
          </p:nvPr>
        </p:nvSpPr>
        <p:spPr>
          <a:xfrm>
            <a:off x="729360" y="3408120"/>
            <a:ext cx="6823440" cy="48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To run the script the file needs to have the executable file permission.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Google Shape;786;p89"/>
          <p:cNvSpPr/>
          <p:nvPr/>
        </p:nvSpPr>
        <p:spPr>
          <a:xfrm>
            <a:off x="1064520" y="389052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chmod a+x first.sh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Shell Scripting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729360" y="2089080"/>
            <a:ext cx="6823440" cy="48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Let’s start with this example: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Google Shape;793;p90"/>
          <p:cNvSpPr/>
          <p:nvPr/>
        </p:nvSpPr>
        <p:spPr>
          <a:xfrm>
            <a:off x="1119960" y="2962080"/>
            <a:ext cx="4844880" cy="82188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#!/bin/sh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cowsay “Your First Shell Script”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6" name="Google Shape;794;p90"/>
          <p:cNvSpPr/>
          <p:nvPr/>
        </p:nvSpPr>
        <p:spPr>
          <a:xfrm>
            <a:off x="877680" y="2495520"/>
            <a:ext cx="392400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00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Copy the Following Into your file: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97" name="Google Shape;795;p90"/>
          <p:cNvSpPr/>
          <p:nvPr/>
        </p:nvSpPr>
        <p:spPr>
          <a:xfrm>
            <a:off x="964440" y="3975480"/>
            <a:ext cx="392400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00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Run the file using the Following command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98" name="Google Shape;796;p90"/>
          <p:cNvSpPr/>
          <p:nvPr/>
        </p:nvSpPr>
        <p:spPr>
          <a:xfrm>
            <a:off x="1075680" y="454284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sh first.sh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Shell Scripting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Google Shape;802;p91"/>
          <p:cNvSpPr/>
          <p:nvPr/>
        </p:nvSpPr>
        <p:spPr>
          <a:xfrm>
            <a:off x="729360" y="2121840"/>
            <a:ext cx="5771520" cy="4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The first line in the file indicate which shell you are using: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1" name="Google Shape;803;p91"/>
          <p:cNvSpPr/>
          <p:nvPr/>
        </p:nvSpPr>
        <p:spPr>
          <a:xfrm>
            <a:off x="1192680" y="270972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which bash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2" name="Google Shape;804;p91"/>
          <p:cNvSpPr/>
          <p:nvPr/>
        </p:nvSpPr>
        <p:spPr>
          <a:xfrm>
            <a:off x="804240" y="3440880"/>
            <a:ext cx="5771520" cy="4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A good shell file should have comments. Add some using #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3" name="Google Shape;805;p91"/>
          <p:cNvSpPr/>
          <p:nvPr/>
        </p:nvSpPr>
        <p:spPr>
          <a:xfrm>
            <a:off x="1267560" y="4028760"/>
            <a:ext cx="484488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# This is my first script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Shell Variables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Google Shape;811;p92"/>
          <p:cNvSpPr/>
          <p:nvPr/>
        </p:nvSpPr>
        <p:spPr>
          <a:xfrm>
            <a:off x="1300680" y="2076480"/>
            <a:ext cx="5202360" cy="178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There are multiple type of variables :</a:t>
            </a:r>
            <a:endParaRPr b="0" lang="en-US" sz="15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Local Variables − A local variable is a variable that is present within the current instance of the shell.</a:t>
            </a:r>
            <a:br>
              <a:rPr sz="1300"/>
            </a:br>
            <a:r>
              <a:rPr b="0" lang="en" sz="1300" spc="-1" strike="noStrike">
                <a:solidFill>
                  <a:srgbClr val="595959"/>
                </a:solidFill>
                <a:latin typeface="Lato"/>
              </a:rPr>
              <a:t> 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Environment Variables − An environment variable is available to any child process of the shell.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06" name="Google Shape;812;p92"/>
          <p:cNvSpPr/>
          <p:nvPr/>
        </p:nvSpPr>
        <p:spPr>
          <a:xfrm>
            <a:off x="4190040" y="41482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env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7" name="Google Shape;813;p92"/>
          <p:cNvSpPr/>
          <p:nvPr/>
        </p:nvSpPr>
        <p:spPr>
          <a:xfrm>
            <a:off x="458280" y="4163040"/>
            <a:ext cx="35431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Display environment variables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Shell Variables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Google Shape;819;p93"/>
          <p:cNvSpPr/>
          <p:nvPr/>
        </p:nvSpPr>
        <p:spPr>
          <a:xfrm>
            <a:off x="1300680" y="2076480"/>
            <a:ext cx="52023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A variable is nothing more than a pointer to the actual data. The shell enables you to create, assign, and delete variables.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10" name="Google Shape;820;p93"/>
          <p:cNvSpPr/>
          <p:nvPr/>
        </p:nvSpPr>
        <p:spPr>
          <a:xfrm>
            <a:off x="3515400" y="275940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VAR1=Test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1" name="Google Shape;821;p93"/>
          <p:cNvSpPr/>
          <p:nvPr/>
        </p:nvSpPr>
        <p:spPr>
          <a:xfrm>
            <a:off x="469440" y="2774520"/>
            <a:ext cx="2898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Define a variable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12" name="Google Shape;822;p93"/>
          <p:cNvSpPr/>
          <p:nvPr/>
        </p:nvSpPr>
        <p:spPr>
          <a:xfrm>
            <a:off x="729360" y="3366000"/>
            <a:ext cx="687888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The name of a variable can contain only letters (a to z or A to Z), numbers ( 0 to 9) or the underscore character ( _).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13" name="Google Shape;823;p93"/>
          <p:cNvSpPr/>
          <p:nvPr/>
        </p:nvSpPr>
        <p:spPr>
          <a:xfrm>
            <a:off x="3634200" y="39808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$Test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4" name="Google Shape;824;p93"/>
          <p:cNvSpPr/>
          <p:nvPr/>
        </p:nvSpPr>
        <p:spPr>
          <a:xfrm>
            <a:off x="588600" y="3996000"/>
            <a:ext cx="2898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Access a variable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Shell Variables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Google Shape;830;p94"/>
          <p:cNvSpPr/>
          <p:nvPr/>
        </p:nvSpPr>
        <p:spPr>
          <a:xfrm>
            <a:off x="3775320" y="25718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readonly Test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7" name="Google Shape;831;p94"/>
          <p:cNvSpPr/>
          <p:nvPr/>
        </p:nvSpPr>
        <p:spPr>
          <a:xfrm>
            <a:off x="729360" y="2586960"/>
            <a:ext cx="2898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Read-only Variables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18" name="Google Shape;832;p94"/>
          <p:cNvSpPr/>
          <p:nvPr/>
        </p:nvSpPr>
        <p:spPr>
          <a:xfrm>
            <a:off x="3775320" y="340164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unset variable_name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9" name="Google Shape;833;p94"/>
          <p:cNvSpPr/>
          <p:nvPr/>
        </p:nvSpPr>
        <p:spPr>
          <a:xfrm>
            <a:off x="729360" y="3416760"/>
            <a:ext cx="2898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Unsetting Variables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Shell Variables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Google Shape;839;p95"/>
          <p:cNvSpPr/>
          <p:nvPr/>
        </p:nvSpPr>
        <p:spPr>
          <a:xfrm>
            <a:off x="1300680" y="2076480"/>
            <a:ext cx="52023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A variable is nothing more than a pointer to the actual data. The shell enables you to create, assign, and delete variables.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22" name="Google Shape;840;p95"/>
          <p:cNvSpPr/>
          <p:nvPr/>
        </p:nvSpPr>
        <p:spPr>
          <a:xfrm>
            <a:off x="3515400" y="275940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VAR1=Test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3" name="Google Shape;841;p95"/>
          <p:cNvSpPr/>
          <p:nvPr/>
        </p:nvSpPr>
        <p:spPr>
          <a:xfrm>
            <a:off x="469440" y="2774520"/>
            <a:ext cx="2898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Define a variable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24" name="Google Shape;842;p95"/>
          <p:cNvSpPr/>
          <p:nvPr/>
        </p:nvSpPr>
        <p:spPr>
          <a:xfrm>
            <a:off x="729360" y="3366000"/>
            <a:ext cx="687888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The name of a variable can contain only letters (a to z or A to Z), numbers ( 0 to 9) or the underscore character ( _).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25" name="Google Shape;843;p95"/>
          <p:cNvSpPr/>
          <p:nvPr/>
        </p:nvSpPr>
        <p:spPr>
          <a:xfrm>
            <a:off x="3634200" y="39808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$Test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6" name="Google Shape;844;p95"/>
          <p:cNvSpPr/>
          <p:nvPr/>
        </p:nvSpPr>
        <p:spPr>
          <a:xfrm>
            <a:off x="588600" y="3996000"/>
            <a:ext cx="2898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Access a variable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79440" y="1143000"/>
            <a:ext cx="419220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Windows Subsystem for Linux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344160" y="2571840"/>
            <a:ext cx="3969720" cy="905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Lato"/>
                <a:ea typeface="Lato"/>
              </a:rPr>
              <a:t>Windows Subsystem for Linux: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is a compatibility layer for running Linux binary executables natively on Windows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Google Shape;186;p24" descr=""/>
          <p:cNvPicPr/>
          <p:nvPr/>
        </p:nvPicPr>
        <p:blipFill>
          <a:blip r:embed="rId1"/>
          <a:stretch/>
        </p:blipFill>
        <p:spPr>
          <a:xfrm>
            <a:off x="4708080" y="1507320"/>
            <a:ext cx="4163760" cy="2385000"/>
          </a:xfrm>
          <a:prstGeom prst="rect">
            <a:avLst/>
          </a:prstGeom>
          <a:ln w="0">
            <a:noFill/>
          </a:ln>
        </p:spPr>
      </p:pic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4160" y="3526560"/>
            <a:ext cx="4285800" cy="1482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IT lets developers run a Linux environment directly on Windows, unmodified, without the overhead of a traditional virtual machine or dual boot setup.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Read Input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Google Shape;850;p96"/>
          <p:cNvSpPr/>
          <p:nvPr/>
        </p:nvSpPr>
        <p:spPr>
          <a:xfrm>
            <a:off x="3487680" y="23716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read variable_name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9" name="Google Shape;851;p96"/>
          <p:cNvSpPr/>
          <p:nvPr/>
        </p:nvSpPr>
        <p:spPr>
          <a:xfrm>
            <a:off x="514080" y="2364120"/>
            <a:ext cx="2898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Read Input from users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30" name="Google Shape;852;p96"/>
          <p:cNvSpPr/>
          <p:nvPr/>
        </p:nvSpPr>
        <p:spPr>
          <a:xfrm>
            <a:off x="651600" y="2888280"/>
            <a:ext cx="687888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The last command will wait for user to enter input until the newline and will store it in the variable_name.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31" name="Google Shape;853;p96"/>
          <p:cNvSpPr/>
          <p:nvPr/>
        </p:nvSpPr>
        <p:spPr>
          <a:xfrm>
            <a:off x="3634200" y="3980880"/>
            <a:ext cx="3851640" cy="3956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$variable_name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2" name="Google Shape;854;p96"/>
          <p:cNvSpPr/>
          <p:nvPr/>
        </p:nvSpPr>
        <p:spPr>
          <a:xfrm>
            <a:off x="588600" y="3996000"/>
            <a:ext cx="289872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1" lang="en" sz="1500" spc="-1" strike="noStrike">
                <a:solidFill>
                  <a:srgbClr val="595959"/>
                </a:solidFill>
                <a:latin typeface="Lato"/>
                <a:ea typeface="Lato"/>
              </a:rPr>
              <a:t>Output the value stored 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Arithmetic Operations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Google Shape;860;p97"/>
          <p:cNvSpPr/>
          <p:nvPr/>
        </p:nvSpPr>
        <p:spPr>
          <a:xfrm>
            <a:off x="1175760" y="2239920"/>
            <a:ext cx="4844880" cy="210060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#!/bin/bash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"Enter first number"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read x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"Enter second number"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read 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(( sum=x+y ))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"The result of addition=$sum"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IF statement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Google Shape;866;p98"/>
          <p:cNvSpPr/>
          <p:nvPr/>
        </p:nvSpPr>
        <p:spPr>
          <a:xfrm>
            <a:off x="1175760" y="2239920"/>
            <a:ext cx="4844880" cy="188748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#!/bin/bash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n=10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if [ $n -lt 10 ];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then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"It is a one digit number"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else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"It is a two digit number"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fi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While Loop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Google Shape;872;p99"/>
          <p:cNvSpPr/>
          <p:nvPr/>
        </p:nvSpPr>
        <p:spPr>
          <a:xfrm>
            <a:off x="1164600" y="2008440"/>
            <a:ext cx="4844880" cy="295308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#!/bin/bash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valid=true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count=1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while [ $valid ]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do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$count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if [ $count -eq 5 ];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then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break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fi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((count++))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done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For Loop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Google Shape;878;p100"/>
          <p:cNvSpPr/>
          <p:nvPr/>
        </p:nvSpPr>
        <p:spPr>
          <a:xfrm>
            <a:off x="1064520" y="2571840"/>
            <a:ext cx="4844880" cy="167436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#!/bin/bash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for (( counter=10; counter&gt;0; counter-- ))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do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-n "$counter 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done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printf "\n"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Passing Argument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Google Shape;884;p101"/>
          <p:cNvSpPr/>
          <p:nvPr/>
        </p:nvSpPr>
        <p:spPr>
          <a:xfrm>
            <a:off x="651600" y="2044080"/>
            <a:ext cx="687888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You can pass any argument you want to a shell script</a:t>
            </a:r>
            <a:endParaRPr b="0" lang="en-US" sz="1300" spc="-1" strike="noStrike">
              <a:latin typeface="Arial"/>
            </a:endParaRPr>
          </a:p>
        </p:txBody>
      </p:sp>
      <p:graphicFrame>
        <p:nvGraphicFramePr>
          <p:cNvPr id="543" name="Google Shape;885;p101"/>
          <p:cNvGraphicFramePr/>
          <p:nvPr/>
        </p:nvGraphicFramePr>
        <p:xfrm>
          <a:off x="729360" y="2519280"/>
          <a:ext cx="8013240" cy="1912680"/>
        </p:xfrm>
        <a:graphic>
          <a:graphicData uri="http://schemas.openxmlformats.org/drawingml/2006/table">
            <a:tbl>
              <a:tblPr/>
              <a:tblGrid>
                <a:gridCol w="2805120"/>
                <a:gridCol w="5208120"/>
              </a:tblGrid>
              <a:tr h="3956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Variable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1a9988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Description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1a9988"/>
                    </a:solidFill>
                  </a:tcPr>
                </a:tc>
              </a:tr>
              <a:tr h="3956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$0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 filename of the current script.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0876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$n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Here n is a positive decimal number corresponding to the position of an argument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352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$#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 number of arguments supplied to a script.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27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$@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All the arguments are individually double quoted.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Arguments from Command Line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Google Shape;891;p102"/>
          <p:cNvSpPr/>
          <p:nvPr/>
        </p:nvSpPr>
        <p:spPr>
          <a:xfrm>
            <a:off x="1226520" y="2571840"/>
            <a:ext cx="4844880" cy="146124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#!/bin/bash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"Total arguments : $#"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"1st Argument = $1"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"2nd argument = $2"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Functions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Google Shape;897;p103"/>
          <p:cNvSpPr/>
          <p:nvPr/>
        </p:nvSpPr>
        <p:spPr>
          <a:xfrm>
            <a:off x="1226520" y="2571840"/>
            <a:ext cx="4844880" cy="1887480"/>
          </a:xfrm>
          <a:prstGeom prst="rect">
            <a:avLst/>
          </a:prstGeom>
          <a:solidFill>
            <a:srgbClr val="255235">
              <a:alpha val="1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#!/bin/bash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function F1()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echo 'I like bash programming'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Source Code Pro Light"/>
                <a:ea typeface="Source Code Pro Light"/>
              </a:rPr>
              <a:t>F1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Automation &amp; Cron Jobs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Google Shape;903;p104"/>
          <p:cNvSpPr/>
          <p:nvPr/>
        </p:nvSpPr>
        <p:spPr>
          <a:xfrm>
            <a:off x="1156320" y="2009880"/>
            <a:ext cx="520236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The crontab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is a list of commands that you want to run on a regular schedule,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50" name="Google Shape;904;p104"/>
          <p:cNvSpPr/>
          <p:nvPr/>
        </p:nvSpPr>
        <p:spPr>
          <a:xfrm>
            <a:off x="1008720" y="2695320"/>
            <a:ext cx="5202360" cy="17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Cron folders</a:t>
            </a: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 Any script you put in any of the following will be run on a schedule: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/etc/cron.daily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/etc/cron.hourly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/etc/cron.monthly</a:t>
            </a:r>
            <a:endParaRPr b="0" lang="en-US" sz="1300" spc="-1" strike="noStrike"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/etc/cron.weekly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Installation tutorials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727560" y="2168640"/>
            <a:ext cx="7688520" cy="1763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Installing Ubuntu with Oracle Virtual box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" sz="13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Install Ubuntu on Windows Subsystem for Linux (WSL)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" sz="13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Dual boot windows with linux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" sz="13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4"/>
              </a:rPr>
              <a:t>Replace Windows with Ubuntu completely.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2022-12-01T06:27:22Z</dcterms:modified>
  <cp:revision>3</cp:revision>
  <dc:subject/>
  <dc:title/>
</cp:coreProperties>
</file>